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3"/>
  </p:sldMasterIdLst>
  <p:notesMasterIdLst>
    <p:notesMasterId r:id="rId49"/>
  </p:notesMasterIdLst>
  <p:handoutMasterIdLst>
    <p:handoutMasterId r:id="rId50"/>
  </p:handoutMasterIdLst>
  <p:sldIdLst>
    <p:sldId id="328" r:id="rId14"/>
    <p:sldId id="367" r:id="rId15"/>
    <p:sldId id="374" r:id="rId16"/>
    <p:sldId id="359" r:id="rId17"/>
    <p:sldId id="441" r:id="rId18"/>
    <p:sldId id="263" r:id="rId19"/>
    <p:sldId id="360" r:id="rId20"/>
    <p:sldId id="326" r:id="rId21"/>
    <p:sldId id="351" r:id="rId22"/>
    <p:sldId id="310" r:id="rId23"/>
    <p:sldId id="358" r:id="rId24"/>
    <p:sldId id="369" r:id="rId25"/>
    <p:sldId id="380" r:id="rId26"/>
    <p:sldId id="409" r:id="rId27"/>
    <p:sldId id="404" r:id="rId28"/>
    <p:sldId id="383" r:id="rId29"/>
    <p:sldId id="381" r:id="rId30"/>
    <p:sldId id="411" r:id="rId31"/>
    <p:sldId id="429" r:id="rId32"/>
    <p:sldId id="438" r:id="rId33"/>
    <p:sldId id="446" r:id="rId34"/>
    <p:sldId id="417" r:id="rId35"/>
    <p:sldId id="395" r:id="rId36"/>
    <p:sldId id="396" r:id="rId37"/>
    <p:sldId id="424" r:id="rId38"/>
    <p:sldId id="426" r:id="rId39"/>
    <p:sldId id="353" r:id="rId40"/>
    <p:sldId id="370" r:id="rId41"/>
    <p:sldId id="406" r:id="rId42"/>
    <p:sldId id="371" r:id="rId43"/>
    <p:sldId id="430" r:id="rId44"/>
    <p:sldId id="368" r:id="rId45"/>
    <p:sldId id="356" r:id="rId46"/>
    <p:sldId id="447" r:id="rId47"/>
    <p:sldId id="440" r:id="rId4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gar, Janine (ECY)" initials="BJ(" lastIdx="0" clrIdx="0">
    <p:extLst>
      <p:ext uri="{19B8F6BF-5375-455C-9EA6-DF929625EA0E}">
        <p15:presenceInfo xmlns:p15="http://schemas.microsoft.com/office/powerpoint/2012/main" userId="S-1-5-21-2487942767-1439223106-4058045846-124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A8"/>
    <a:srgbClr val="EFFBFF"/>
    <a:srgbClr val="1F889D"/>
    <a:srgbClr val="2298B0"/>
    <a:srgbClr val="800000"/>
    <a:srgbClr val="9DB7CF"/>
    <a:srgbClr val="7E0000"/>
    <a:srgbClr val="B00000"/>
    <a:srgbClr val="736B41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8" autoAdjust="0"/>
    <p:restoredTop sz="82989" autoAdjust="0"/>
  </p:normalViewPr>
  <p:slideViewPr>
    <p:cSldViewPr>
      <p:cViewPr varScale="1">
        <p:scale>
          <a:sx n="84" d="100"/>
          <a:sy n="84" d="100"/>
        </p:scale>
        <p:origin x="71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419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-1714"/>
    </p:cViewPr>
  </p:sorterViewPr>
  <p:notesViewPr>
    <p:cSldViewPr>
      <p:cViewPr varScale="1">
        <p:scale>
          <a:sx n="77" d="100"/>
          <a:sy n="77" d="100"/>
        </p:scale>
        <p:origin x="286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notesMaster" Target="notesMasters/notesMaster1.xml"/><Relationship Id="rId10" Type="http://schemas.openxmlformats.org/officeDocument/2006/relationships/customXml" Target="../customXml/item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8" Type="http://schemas.openxmlformats.org/officeDocument/2006/relationships/customXml" Target="../customXml/item8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cylcyfsvr01\JABO461$\My%20Documents\EPA%20Forum\CC&amp;MM%20PPT\ghg%20and%20material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ssa44\MeganC\West%20Coast%20Climate%20Forum\Food%20Waste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ecylcyfsvr01\JABO461$\My%20Documents\EPA%20Forum\Webinar%20schedule\data%20for%20P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62905689409504E-2"/>
          <c:y val="3.6243822075782535E-2"/>
          <c:w val="0.75290004951587064"/>
          <c:h val="0.77011111722922743"/>
        </c:manualLayout>
      </c:layout>
      <c:lineChart>
        <c:grouping val="standard"/>
        <c:varyColors val="0"/>
        <c:ser>
          <c:idx val="0"/>
          <c:order val="0"/>
          <c:tx>
            <c:strRef>
              <c:f>'global mats &amp; GHG'!$B$1</c:f>
              <c:strCache>
                <c:ptCount val="1"/>
                <c:pt idx="0">
                  <c:v>Total Global CO2 Emissions - million metric tons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'global mats &amp; GHG'!$A$2:$A$111</c:f>
              <c:numCache>
                <c:formatCode>General</c:formatCode>
                <c:ptCount val="110"/>
                <c:pt idx="0">
                  <c:v>1900</c:v>
                </c:pt>
                <c:pt idx="10">
                  <c:v>1910</c:v>
                </c:pt>
                <c:pt idx="20">
                  <c:v>1920</c:v>
                </c:pt>
                <c:pt idx="30">
                  <c:v>1930</c:v>
                </c:pt>
                <c:pt idx="40">
                  <c:v>1940</c:v>
                </c:pt>
                <c:pt idx="50">
                  <c:v>1950</c:v>
                </c:pt>
                <c:pt idx="60">
                  <c:v>1960</c:v>
                </c:pt>
                <c:pt idx="70">
                  <c:v>1970</c:v>
                </c:pt>
                <c:pt idx="80">
                  <c:v>1980</c:v>
                </c:pt>
                <c:pt idx="90">
                  <c:v>1990</c:v>
                </c:pt>
                <c:pt idx="100">
                  <c:v>2000</c:v>
                </c:pt>
                <c:pt idx="109">
                  <c:v>2009</c:v>
                </c:pt>
              </c:numCache>
            </c:numRef>
          </c:cat>
          <c:val>
            <c:numRef>
              <c:f>'global mats &amp; GHG'!$B$2:$B$111</c:f>
              <c:numCache>
                <c:formatCode>General</c:formatCode>
                <c:ptCount val="110"/>
                <c:pt idx="0">
                  <c:v>534</c:v>
                </c:pt>
                <c:pt idx="1">
                  <c:v>552</c:v>
                </c:pt>
                <c:pt idx="2">
                  <c:v>566</c:v>
                </c:pt>
                <c:pt idx="3">
                  <c:v>617</c:v>
                </c:pt>
                <c:pt idx="4">
                  <c:v>624</c:v>
                </c:pt>
                <c:pt idx="5">
                  <c:v>663</c:v>
                </c:pt>
                <c:pt idx="6">
                  <c:v>707</c:v>
                </c:pt>
                <c:pt idx="7">
                  <c:v>784</c:v>
                </c:pt>
                <c:pt idx="8">
                  <c:v>750</c:v>
                </c:pt>
                <c:pt idx="9">
                  <c:v>785</c:v>
                </c:pt>
                <c:pt idx="10">
                  <c:v>819</c:v>
                </c:pt>
                <c:pt idx="11">
                  <c:v>836</c:v>
                </c:pt>
                <c:pt idx="12">
                  <c:v>879</c:v>
                </c:pt>
                <c:pt idx="13">
                  <c:v>943</c:v>
                </c:pt>
                <c:pt idx="14">
                  <c:v>850</c:v>
                </c:pt>
                <c:pt idx="15">
                  <c:v>838</c:v>
                </c:pt>
                <c:pt idx="16">
                  <c:v>901</c:v>
                </c:pt>
                <c:pt idx="17">
                  <c:v>955</c:v>
                </c:pt>
                <c:pt idx="18">
                  <c:v>936</c:v>
                </c:pt>
                <c:pt idx="19">
                  <c:v>806</c:v>
                </c:pt>
                <c:pt idx="20">
                  <c:v>932</c:v>
                </c:pt>
                <c:pt idx="21">
                  <c:v>803</c:v>
                </c:pt>
                <c:pt idx="22">
                  <c:v>845</c:v>
                </c:pt>
                <c:pt idx="23">
                  <c:v>970</c:v>
                </c:pt>
                <c:pt idx="24">
                  <c:v>963</c:v>
                </c:pt>
                <c:pt idx="25">
                  <c:v>975</c:v>
                </c:pt>
                <c:pt idx="26">
                  <c:v>983</c:v>
                </c:pt>
                <c:pt idx="27">
                  <c:v>1062</c:v>
                </c:pt>
                <c:pt idx="28">
                  <c:v>1065</c:v>
                </c:pt>
                <c:pt idx="29">
                  <c:v>1145</c:v>
                </c:pt>
                <c:pt idx="30">
                  <c:v>1053</c:v>
                </c:pt>
                <c:pt idx="31">
                  <c:v>940</c:v>
                </c:pt>
                <c:pt idx="32">
                  <c:v>847</c:v>
                </c:pt>
                <c:pt idx="33">
                  <c:v>893</c:v>
                </c:pt>
                <c:pt idx="34">
                  <c:v>973</c:v>
                </c:pt>
                <c:pt idx="35">
                  <c:v>1027</c:v>
                </c:pt>
                <c:pt idx="36">
                  <c:v>1130</c:v>
                </c:pt>
                <c:pt idx="37">
                  <c:v>1209</c:v>
                </c:pt>
                <c:pt idx="38">
                  <c:v>1142</c:v>
                </c:pt>
                <c:pt idx="39">
                  <c:v>1192</c:v>
                </c:pt>
                <c:pt idx="40">
                  <c:v>1299</c:v>
                </c:pt>
                <c:pt idx="41">
                  <c:v>1334</c:v>
                </c:pt>
                <c:pt idx="42">
                  <c:v>1342</c:v>
                </c:pt>
                <c:pt idx="43">
                  <c:v>1391</c:v>
                </c:pt>
                <c:pt idx="44">
                  <c:v>1383</c:v>
                </c:pt>
                <c:pt idx="45">
                  <c:v>1160</c:v>
                </c:pt>
                <c:pt idx="46">
                  <c:v>1238</c:v>
                </c:pt>
                <c:pt idx="47">
                  <c:v>1392</c:v>
                </c:pt>
                <c:pt idx="48">
                  <c:v>1469</c:v>
                </c:pt>
                <c:pt idx="49">
                  <c:v>1419</c:v>
                </c:pt>
                <c:pt idx="50">
                  <c:v>1630</c:v>
                </c:pt>
                <c:pt idx="51">
                  <c:v>1767</c:v>
                </c:pt>
                <c:pt idx="52">
                  <c:v>1795</c:v>
                </c:pt>
                <c:pt idx="53">
                  <c:v>1841</c:v>
                </c:pt>
                <c:pt idx="54">
                  <c:v>1865</c:v>
                </c:pt>
                <c:pt idx="55">
                  <c:v>2042</c:v>
                </c:pt>
                <c:pt idx="56">
                  <c:v>2177</c:v>
                </c:pt>
                <c:pt idx="57">
                  <c:v>2270</c:v>
                </c:pt>
                <c:pt idx="58">
                  <c:v>2330</c:v>
                </c:pt>
                <c:pt idx="59">
                  <c:v>2454</c:v>
                </c:pt>
                <c:pt idx="60">
                  <c:v>2569</c:v>
                </c:pt>
                <c:pt idx="61">
                  <c:v>2580</c:v>
                </c:pt>
                <c:pt idx="62">
                  <c:v>2686</c:v>
                </c:pt>
                <c:pt idx="63">
                  <c:v>2833</c:v>
                </c:pt>
                <c:pt idx="64">
                  <c:v>2995</c:v>
                </c:pt>
                <c:pt idx="65">
                  <c:v>3130</c:v>
                </c:pt>
                <c:pt idx="66">
                  <c:v>3288</c:v>
                </c:pt>
                <c:pt idx="67">
                  <c:v>3393</c:v>
                </c:pt>
                <c:pt idx="68">
                  <c:v>3566</c:v>
                </c:pt>
                <c:pt idx="69">
                  <c:v>3780</c:v>
                </c:pt>
                <c:pt idx="70">
                  <c:v>4053</c:v>
                </c:pt>
                <c:pt idx="71">
                  <c:v>4208</c:v>
                </c:pt>
                <c:pt idx="72">
                  <c:v>4376</c:v>
                </c:pt>
                <c:pt idx="73">
                  <c:v>4614</c:v>
                </c:pt>
                <c:pt idx="74">
                  <c:v>4623</c:v>
                </c:pt>
                <c:pt idx="75">
                  <c:v>4596</c:v>
                </c:pt>
                <c:pt idx="76">
                  <c:v>4864</c:v>
                </c:pt>
                <c:pt idx="77">
                  <c:v>5016</c:v>
                </c:pt>
                <c:pt idx="78">
                  <c:v>5074</c:v>
                </c:pt>
                <c:pt idx="79">
                  <c:v>5357</c:v>
                </c:pt>
                <c:pt idx="80">
                  <c:v>5301</c:v>
                </c:pt>
                <c:pt idx="81">
                  <c:v>5138</c:v>
                </c:pt>
                <c:pt idx="82">
                  <c:v>5094</c:v>
                </c:pt>
                <c:pt idx="83">
                  <c:v>5075</c:v>
                </c:pt>
                <c:pt idx="84">
                  <c:v>5258</c:v>
                </c:pt>
                <c:pt idx="85">
                  <c:v>5417</c:v>
                </c:pt>
                <c:pt idx="86">
                  <c:v>5583</c:v>
                </c:pt>
                <c:pt idx="87">
                  <c:v>5725</c:v>
                </c:pt>
                <c:pt idx="88">
                  <c:v>5936</c:v>
                </c:pt>
                <c:pt idx="89">
                  <c:v>6066</c:v>
                </c:pt>
                <c:pt idx="90">
                  <c:v>6074</c:v>
                </c:pt>
                <c:pt idx="91">
                  <c:v>6142</c:v>
                </c:pt>
                <c:pt idx="92">
                  <c:v>6078</c:v>
                </c:pt>
                <c:pt idx="93">
                  <c:v>6070</c:v>
                </c:pt>
                <c:pt idx="94">
                  <c:v>6174</c:v>
                </c:pt>
                <c:pt idx="95">
                  <c:v>6305</c:v>
                </c:pt>
                <c:pt idx="96">
                  <c:v>6448</c:v>
                </c:pt>
                <c:pt idx="97">
                  <c:v>6556</c:v>
                </c:pt>
                <c:pt idx="98">
                  <c:v>6576</c:v>
                </c:pt>
                <c:pt idx="99">
                  <c:v>6561</c:v>
                </c:pt>
                <c:pt idx="100">
                  <c:v>6733</c:v>
                </c:pt>
                <c:pt idx="101">
                  <c:v>6893</c:v>
                </c:pt>
                <c:pt idx="102">
                  <c:v>6994</c:v>
                </c:pt>
                <c:pt idx="103">
                  <c:v>7376</c:v>
                </c:pt>
                <c:pt idx="104">
                  <c:v>7743</c:v>
                </c:pt>
                <c:pt idx="105">
                  <c:v>8042</c:v>
                </c:pt>
                <c:pt idx="106">
                  <c:v>8336</c:v>
                </c:pt>
                <c:pt idx="107">
                  <c:v>8503</c:v>
                </c:pt>
                <c:pt idx="108">
                  <c:v>8776</c:v>
                </c:pt>
                <c:pt idx="109">
                  <c:v>8697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5EC-423F-946E-3A0077081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909392"/>
        <c:axId val="400907824"/>
      </c:lineChart>
      <c:lineChart>
        <c:grouping val="standard"/>
        <c:varyColors val="0"/>
        <c:ser>
          <c:idx val="1"/>
          <c:order val="1"/>
          <c:tx>
            <c:strRef>
              <c:f>'global mats &amp; GHG'!$C$1</c:f>
              <c:strCache>
                <c:ptCount val="1"/>
                <c:pt idx="0">
                  <c:v>Total Global Materials Use - thousand metric tons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'global mats &amp; GHG'!$A$2:$A$111</c:f>
              <c:numCache>
                <c:formatCode>General</c:formatCode>
                <c:ptCount val="110"/>
                <c:pt idx="0">
                  <c:v>1900</c:v>
                </c:pt>
                <c:pt idx="10">
                  <c:v>1910</c:v>
                </c:pt>
                <c:pt idx="20">
                  <c:v>1920</c:v>
                </c:pt>
                <c:pt idx="30">
                  <c:v>1930</c:v>
                </c:pt>
                <c:pt idx="40">
                  <c:v>1940</c:v>
                </c:pt>
                <c:pt idx="50">
                  <c:v>1950</c:v>
                </c:pt>
                <c:pt idx="60">
                  <c:v>1960</c:v>
                </c:pt>
                <c:pt idx="70">
                  <c:v>1970</c:v>
                </c:pt>
                <c:pt idx="80">
                  <c:v>1980</c:v>
                </c:pt>
                <c:pt idx="90">
                  <c:v>1990</c:v>
                </c:pt>
                <c:pt idx="100">
                  <c:v>2000</c:v>
                </c:pt>
                <c:pt idx="109">
                  <c:v>2009</c:v>
                </c:pt>
              </c:numCache>
            </c:numRef>
          </c:cat>
          <c:val>
            <c:numRef>
              <c:f>'global mats &amp; GHG'!$C$2:$C$111</c:f>
              <c:numCache>
                <c:formatCode>_(* #,##0_);_(* \(#,##0\);_(* "-"??_);_(@_)</c:formatCode>
                <c:ptCount val="110"/>
                <c:pt idx="0">
                  <c:v>7118102.2915177085</c:v>
                </c:pt>
                <c:pt idx="1">
                  <c:v>7236701.8508026088</c:v>
                </c:pt>
                <c:pt idx="2">
                  <c:v>7352989.9966226183</c:v>
                </c:pt>
                <c:pt idx="3">
                  <c:v>7542770.7284694733</c:v>
                </c:pt>
                <c:pt idx="4">
                  <c:v>7646675.5468165446</c:v>
                </c:pt>
                <c:pt idx="5">
                  <c:v>7824605.6315215863</c:v>
                </c:pt>
                <c:pt idx="6">
                  <c:v>7991961.4834958278</c:v>
                </c:pt>
                <c:pt idx="7">
                  <c:v>8249432.843324272</c:v>
                </c:pt>
                <c:pt idx="8">
                  <c:v>8250289.0419411641</c:v>
                </c:pt>
                <c:pt idx="9">
                  <c:v>8420794.0080651809</c:v>
                </c:pt>
                <c:pt idx="10">
                  <c:v>8593572.9541699011</c:v>
                </c:pt>
                <c:pt idx="11">
                  <c:v>8719758.8932864219</c:v>
                </c:pt>
                <c:pt idx="12">
                  <c:v>8934590.3772887401</c:v>
                </c:pt>
                <c:pt idx="13">
                  <c:v>9180274.6218158454</c:v>
                </c:pt>
                <c:pt idx="14">
                  <c:v>8992666.7104629502</c:v>
                </c:pt>
                <c:pt idx="15">
                  <c:v>9044447.6425964367</c:v>
                </c:pt>
                <c:pt idx="16">
                  <c:v>9286110.6076473668</c:v>
                </c:pt>
                <c:pt idx="17">
                  <c:v>9442845.9478115384</c:v>
                </c:pt>
                <c:pt idx="18">
                  <c:v>9456492.9865250215</c:v>
                </c:pt>
                <c:pt idx="19">
                  <c:v>9243400.1349578314</c:v>
                </c:pt>
                <c:pt idx="20">
                  <c:v>9624727.412148837</c:v>
                </c:pt>
                <c:pt idx="21">
                  <c:v>9346152.9718715269</c:v>
                </c:pt>
                <c:pt idx="22">
                  <c:v>9703453.3494012412</c:v>
                </c:pt>
                <c:pt idx="23">
                  <c:v>10093284.29221167</c:v>
                </c:pt>
                <c:pt idx="24">
                  <c:v>10255884.540713385</c:v>
                </c:pt>
                <c:pt idx="25">
                  <c:v>10472819.096726838</c:v>
                </c:pt>
                <c:pt idx="26">
                  <c:v>10606821.95919412</c:v>
                </c:pt>
                <c:pt idx="27">
                  <c:v>10879160.263458468</c:v>
                </c:pt>
                <c:pt idx="28">
                  <c:v>11200545.765906651</c:v>
                </c:pt>
                <c:pt idx="29">
                  <c:v>11362689.75055993</c:v>
                </c:pt>
                <c:pt idx="30">
                  <c:v>11201358.230232418</c:v>
                </c:pt>
                <c:pt idx="31">
                  <c:v>10865879.685788911</c:v>
                </c:pt>
                <c:pt idx="32">
                  <c:v>10535421.266307827</c:v>
                </c:pt>
                <c:pt idx="33">
                  <c:v>10709472.349535359</c:v>
                </c:pt>
                <c:pt idx="34">
                  <c:v>11074020.391320813</c:v>
                </c:pt>
                <c:pt idx="35">
                  <c:v>11340845.369272875</c:v>
                </c:pt>
                <c:pt idx="36">
                  <c:v>11650683.848325048</c:v>
                </c:pt>
                <c:pt idx="37">
                  <c:v>12125786.845853962</c:v>
                </c:pt>
                <c:pt idx="38">
                  <c:v>11920589.730054773</c:v>
                </c:pt>
                <c:pt idx="39">
                  <c:v>12305455.412129732</c:v>
                </c:pt>
                <c:pt idx="40">
                  <c:v>12559916.221374616</c:v>
                </c:pt>
                <c:pt idx="41">
                  <c:v>12792611.861886265</c:v>
                </c:pt>
                <c:pt idx="42">
                  <c:v>12819730.417503346</c:v>
                </c:pt>
                <c:pt idx="43">
                  <c:v>12909294.345582476</c:v>
                </c:pt>
                <c:pt idx="44">
                  <c:v>12765585.769490369</c:v>
                </c:pt>
                <c:pt idx="45">
                  <c:v>12231873.212381899</c:v>
                </c:pt>
                <c:pt idx="46">
                  <c:v>12574355.001719099</c:v>
                </c:pt>
                <c:pt idx="47">
                  <c:v>13125309.5305837</c:v>
                </c:pt>
                <c:pt idx="48">
                  <c:v>13525804.652644189</c:v>
                </c:pt>
                <c:pt idx="49">
                  <c:v>13611272.844849082</c:v>
                </c:pt>
                <c:pt idx="50">
                  <c:v>14149547.609754452</c:v>
                </c:pt>
                <c:pt idx="51">
                  <c:v>14674512.328393256</c:v>
                </c:pt>
                <c:pt idx="52">
                  <c:v>15010255.478131253</c:v>
                </c:pt>
                <c:pt idx="53">
                  <c:v>15411218.423290865</c:v>
                </c:pt>
                <c:pt idx="54">
                  <c:v>15831541.931432702</c:v>
                </c:pt>
                <c:pt idx="55">
                  <c:v>16465683.080094686</c:v>
                </c:pt>
                <c:pt idx="56">
                  <c:v>17058517.016053837</c:v>
                </c:pt>
                <c:pt idx="57">
                  <c:v>17530429.11037495</c:v>
                </c:pt>
                <c:pt idx="58">
                  <c:v>17923794.586209796</c:v>
                </c:pt>
                <c:pt idx="59">
                  <c:v>18659015.295093361</c:v>
                </c:pt>
                <c:pt idx="60">
                  <c:v>19466647.30301673</c:v>
                </c:pt>
                <c:pt idx="61">
                  <c:v>19840299.799121339</c:v>
                </c:pt>
                <c:pt idx="62">
                  <c:v>20493388.804389615</c:v>
                </c:pt>
                <c:pt idx="63">
                  <c:v>21317240.196035095</c:v>
                </c:pt>
                <c:pt idx="64">
                  <c:v>22476426.413563114</c:v>
                </c:pt>
                <c:pt idx="65">
                  <c:v>22908706.535973303</c:v>
                </c:pt>
                <c:pt idx="66">
                  <c:v>23878661.762677521</c:v>
                </c:pt>
                <c:pt idx="67">
                  <c:v>24390662.997280568</c:v>
                </c:pt>
                <c:pt idx="68">
                  <c:v>25463375.322200414</c:v>
                </c:pt>
                <c:pt idx="69">
                  <c:v>26174621.683150545</c:v>
                </c:pt>
                <c:pt idx="70">
                  <c:v>27312489.866430234</c:v>
                </c:pt>
                <c:pt idx="71">
                  <c:v>27986176.213826291</c:v>
                </c:pt>
                <c:pt idx="72">
                  <c:v>29113653.536253769</c:v>
                </c:pt>
                <c:pt idx="73">
                  <c:v>30445693.474823274</c:v>
                </c:pt>
                <c:pt idx="74">
                  <c:v>30935682.596237436</c:v>
                </c:pt>
                <c:pt idx="75">
                  <c:v>31022119.116124325</c:v>
                </c:pt>
                <c:pt idx="76">
                  <c:v>31974772.274713784</c:v>
                </c:pt>
                <c:pt idx="77">
                  <c:v>32798135.033775218</c:v>
                </c:pt>
                <c:pt idx="78">
                  <c:v>33848048.219373606</c:v>
                </c:pt>
                <c:pt idx="79">
                  <c:v>34674277.635280184</c:v>
                </c:pt>
                <c:pt idx="80">
                  <c:v>34818227.405436367</c:v>
                </c:pt>
                <c:pt idx="81">
                  <c:v>35023125.077737078</c:v>
                </c:pt>
                <c:pt idx="82">
                  <c:v>35349850.681364425</c:v>
                </c:pt>
                <c:pt idx="83">
                  <c:v>35653589.4324973</c:v>
                </c:pt>
                <c:pt idx="84">
                  <c:v>37001970.819328114</c:v>
                </c:pt>
                <c:pt idx="85">
                  <c:v>37978196.568650514</c:v>
                </c:pt>
                <c:pt idx="86">
                  <c:v>38902716.651846066</c:v>
                </c:pt>
                <c:pt idx="87">
                  <c:v>39782832.029325351</c:v>
                </c:pt>
                <c:pt idx="88">
                  <c:v>40963402.139158279</c:v>
                </c:pt>
                <c:pt idx="89">
                  <c:v>41306599.2717067</c:v>
                </c:pt>
                <c:pt idx="90">
                  <c:v>41604356.142752938</c:v>
                </c:pt>
                <c:pt idx="91">
                  <c:v>42623375.543765478</c:v>
                </c:pt>
                <c:pt idx="92">
                  <c:v>42218202.327772528</c:v>
                </c:pt>
                <c:pt idx="93">
                  <c:v>43315016.507860824</c:v>
                </c:pt>
                <c:pt idx="94">
                  <c:v>44288450.641457953</c:v>
                </c:pt>
                <c:pt idx="95">
                  <c:v>45445360.552191064</c:v>
                </c:pt>
                <c:pt idx="96">
                  <c:v>46673199.112487115</c:v>
                </c:pt>
                <c:pt idx="97">
                  <c:v>47460288.609278306</c:v>
                </c:pt>
                <c:pt idx="98">
                  <c:v>47770750.770381369</c:v>
                </c:pt>
                <c:pt idx="99">
                  <c:v>48692996.10712643</c:v>
                </c:pt>
                <c:pt idx="100">
                  <c:v>49697912.532615334</c:v>
                </c:pt>
                <c:pt idx="101">
                  <c:v>50743887.421996176</c:v>
                </c:pt>
                <c:pt idx="102">
                  <c:v>52015617.000554152</c:v>
                </c:pt>
                <c:pt idx="103">
                  <c:v>54293963.786180139</c:v>
                </c:pt>
                <c:pt idx="104">
                  <c:v>57225484.578320988</c:v>
                </c:pt>
                <c:pt idx="105">
                  <c:v>59629607.755973168</c:v>
                </c:pt>
                <c:pt idx="106">
                  <c:v>62621370.343208268</c:v>
                </c:pt>
                <c:pt idx="107">
                  <c:v>65272310.380660474</c:v>
                </c:pt>
                <c:pt idx="108">
                  <c:v>66838805.489438638</c:v>
                </c:pt>
                <c:pt idx="109">
                  <c:v>68140684.892428309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5EC-423F-946E-3A0077081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909784"/>
        <c:axId val="400908216"/>
      </c:lineChart>
      <c:catAx>
        <c:axId val="40090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907824"/>
        <c:crosses val="autoZero"/>
        <c:auto val="1"/>
        <c:lblAlgn val="ctr"/>
        <c:lblOffset val="100"/>
        <c:noMultiLvlLbl val="0"/>
      </c:catAx>
      <c:valAx>
        <c:axId val="40090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MIllion Metric Tons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909392"/>
        <c:crosses val="autoZero"/>
        <c:crossBetween val="between"/>
      </c:valAx>
      <c:valAx>
        <c:axId val="40090821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Thousand Metric Tons</a:t>
                </a:r>
              </a:p>
            </c:rich>
          </c:tx>
          <c:layout>
            <c:manualLayout>
              <c:xMode val="edge"/>
              <c:yMode val="edge"/>
              <c:x val="0.9638258731172118"/>
              <c:y val="0.282711965200154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0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909784"/>
        <c:crosses val="max"/>
        <c:crossBetween val="between"/>
      </c:valAx>
      <c:catAx>
        <c:axId val="400909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09082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GHG Emissions from Shipping Materials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Sheet1!$B$3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BF4-4C4D-AC6B-1F6DEDC7E31B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BF4-4C4D-AC6B-1F6DEDC7E31B}"/>
              </c:ext>
            </c:extLst>
          </c:dPt>
          <c:cat>
            <c:strRef>
              <c:f>Sheet1!$A$4:$A$7</c:f>
              <c:strCache>
                <c:ptCount val="4"/>
                <c:pt idx="0">
                  <c:v>Shipping Box 
Lower Postconsumer Recycled Content</c:v>
                </c:pt>
                <c:pt idx="1">
                  <c:v>Shipping Box 
Higher Postconsumer Recycled Content</c:v>
                </c:pt>
                <c:pt idx="2">
                  <c:v>Shipping Bags 
Lower Postconsumer Recycled Content</c:v>
                </c:pt>
                <c:pt idx="3">
                  <c:v>Shipping Bags 
Higher Postconsumer Recycled Content</c:v>
                </c:pt>
              </c:strCache>
            </c:strRef>
          </c:cat>
          <c:val>
            <c:numRef>
              <c:f>Sheet1!$B$4:$B$7</c:f>
              <c:numCache>
                <c:formatCode>#,##0</c:formatCode>
                <c:ptCount val="4"/>
                <c:pt idx="0">
                  <c:v>34000</c:v>
                </c:pt>
                <c:pt idx="1">
                  <c:v>35000</c:v>
                </c:pt>
                <c:pt idx="2">
                  <c:v>2500</c:v>
                </c:pt>
                <c:pt idx="3">
                  <c:v>2200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F4-4C4D-AC6B-1F6DEDC7E31B}"/>
            </c:ext>
          </c:extLst>
        </c:ser>
        <c:ser>
          <c:idx val="1"/>
          <c:order val="1"/>
          <c:tx>
            <c:strRef>
              <c:f>Sheet1!$C$4:$C$7</c:f>
              <c:strCache>
                <c:ptCount val="4"/>
                <c:pt idx="0">
                  <c:v>45,000</c:v>
                </c:pt>
                <c:pt idx="1">
                  <c:v>46,000</c:v>
                </c:pt>
                <c:pt idx="2">
                  <c:v>8,200</c:v>
                </c:pt>
                <c:pt idx="3">
                  <c:v>7,800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F4-4C4D-AC6B-1F6DEDC7E31B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BF4-4C4D-AC6B-1F6DEDC7E31B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BF4-4C4D-AC6B-1F6DEDC7E31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BF4-4C4D-AC6B-1F6DEDC7E31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3104168430559082E-3"/>
                  <c:y val="-0.1173979126557908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BF4-4C4D-AC6B-1F6DEDC7E31B}"/>
                </c:ext>
                <c:ext xmlns:c15="http://schemas.microsoft.com/office/drawing/2012/chart" uri="{CE6537A1-D6FC-4f65-9D91-7224C49458BB}">
                  <c15:layout>
                    <c:manualLayout>
                      <c:w val="7.5107526881720427E-2"/>
                      <c:h val="0.162677662747850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8.6766573533147064E-3"/>
                  <c:y val="-0.11777232971438033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BF4-4C4D-AC6B-1F6DEDC7E31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Sheet1!$A$4:$A$7</c:f>
              <c:strCache>
                <c:ptCount val="4"/>
                <c:pt idx="0">
                  <c:v>Shipping Box 
Lower Postconsumer Recycled Content</c:v>
                </c:pt>
                <c:pt idx="1">
                  <c:v>Shipping Box 
Higher Postconsumer Recycled Content</c:v>
                </c:pt>
                <c:pt idx="2">
                  <c:v>Shipping Bags 
Lower Postconsumer Recycled Content</c:v>
                </c:pt>
                <c:pt idx="3">
                  <c:v>Shipping Bags 
Higher Postconsumer Recycled Content</c:v>
                </c:pt>
              </c:strCache>
            </c:strRef>
          </c:cat>
          <c:val>
            <c:numRef>
              <c:f>Sheet1!$D$4:$D$7</c:f>
              <c:numCache>
                <c:formatCode>#,##0</c:formatCode>
                <c:ptCount val="4"/>
                <c:pt idx="0">
                  <c:v>11000</c:v>
                </c:pt>
                <c:pt idx="1">
                  <c:v>11000</c:v>
                </c:pt>
                <c:pt idx="2">
                  <c:v>5700</c:v>
                </c:pt>
                <c:pt idx="3">
                  <c:v>5600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BF4-4C4D-AC6B-1F6DEDC7E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4483576"/>
        <c:axId val="584485928"/>
      </c:barChart>
      <c:catAx>
        <c:axId val="584483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485928"/>
        <c:crosses val="autoZero"/>
        <c:auto val="1"/>
        <c:lblAlgn val="ctr"/>
        <c:lblOffset val="100"/>
        <c:noMultiLvlLbl val="0"/>
      </c:catAx>
      <c:valAx>
        <c:axId val="584485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Lbs. CO2 Equivalents per 10,000 Packages</a:t>
                </a:r>
              </a:p>
            </c:rich>
          </c:tx>
          <c:layout>
            <c:manualLayout>
              <c:xMode val="edge"/>
              <c:yMode val="edge"/>
              <c:x val="9.6153846153846159E-3"/>
              <c:y val="0.213964737104030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483576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Sheet1!$B$3:$D$3</c:f>
              <c:strCache>
                <c:ptCount val="3"/>
                <c:pt idx="0">
                  <c:v>Landfill 
(WARM)</c:v>
                </c:pt>
                <c:pt idx="1">
                  <c:v>Compost
(WARM)</c:v>
                </c:pt>
                <c:pt idx="2">
                  <c:v>Source Reduction
(WARM)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0.54</c:v>
                </c:pt>
                <c:pt idx="1">
                  <c:v>-0.18</c:v>
                </c:pt>
                <c:pt idx="2">
                  <c:v>-3.66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E8-4EEB-AC8A-AB69125558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00343584"/>
        <c:axId val="400341624"/>
      </c:barChart>
      <c:catAx>
        <c:axId val="40034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341624"/>
        <c:crosses val="autoZero"/>
        <c:auto val="1"/>
        <c:lblAlgn val="ctr"/>
        <c:lblOffset val="100"/>
        <c:noMultiLvlLbl val="0"/>
      </c:catAx>
      <c:valAx>
        <c:axId val="400341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Metric ton  of CO2 equivalent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34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958333333333336"/>
          <c:y val="0.16459382126414518"/>
          <c:w val="0.48083333333333333"/>
          <c:h val="0.788251366120218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1A-4386-92FA-672F1EC05024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1A-4386-92FA-672F1EC05024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81A-4386-92FA-672F1EC05024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81A-4386-92FA-672F1EC05024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81A-4386-92FA-672F1EC05024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81A-4386-92FA-672F1EC05024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81A-4386-92FA-672F1EC05024}"/>
              </c:ext>
            </c:extLst>
          </c:dPt>
          <c:dLbls>
            <c:dLbl>
              <c:idx val="0"/>
              <c:layout>
                <c:manualLayout>
                  <c:x val="-0.19856522309711358"/>
                  <c:y val="0.17163657344556069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Electrical Power Industry
33%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81A-4386-92FA-672F1EC0502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9321259842519965E-2"/>
                  <c:y val="-0.13879310344827636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Transportation
27%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81A-4386-92FA-672F1EC0502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6002152230971103"/>
                  <c:y val="-8.648701239931221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Industry
19%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81A-4386-92FA-672F1EC0502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9769028871391075E-2"/>
                  <c:y val="0.14207951465083257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1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81A-4386-92FA-672F1EC0502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9620669291338838E-2"/>
                  <c:y val="7.1406565982530923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1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81A-4386-92FA-672F1EC0502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10734908136483E-2"/>
                  <c:y val="2.682758917430415E-4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1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81A-4386-92FA-672F1EC0502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8296587926509585E-3"/>
                  <c:y val="-1.8984553160363266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1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81A-4386-92FA-672F1EC0502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Electrical Power Industry</c:v>
                </c:pt>
                <c:pt idx="1">
                  <c:v>Transportation</c:v>
                </c:pt>
                <c:pt idx="2">
                  <c:v>Industry</c:v>
                </c:pt>
                <c:pt idx="3">
                  <c:v>Commericial Building</c:v>
                </c:pt>
                <c:pt idx="4">
                  <c:v>Residential Building</c:v>
                </c:pt>
                <c:pt idx="5">
                  <c:v>Agriculture</c:v>
                </c:pt>
                <c:pt idx="6">
                  <c:v>Waste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34</c:v>
                </c:pt>
                <c:pt idx="1">
                  <c:v>28</c:v>
                </c:pt>
                <c:pt idx="2">
                  <c:v>19</c:v>
                </c:pt>
                <c:pt idx="3">
                  <c:v>6</c:v>
                </c:pt>
                <c:pt idx="4">
                  <c:v>5</c:v>
                </c:pt>
                <c:pt idx="5">
                  <c:v>8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81A-4386-92FA-672F1EC05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958333333333336"/>
          <c:y val="0.16459382126414518"/>
          <c:w val="0.48083333333333333"/>
          <c:h val="0.788251366120218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7C-4981-93C0-87EA69D47364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7C-4981-93C0-87EA69D47364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7C-4981-93C0-87EA69D47364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7C-4981-93C0-87EA69D47364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A7C-4981-93C0-87EA69D47364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A7C-4981-93C0-87EA69D47364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A7C-4981-93C0-87EA69D47364}"/>
              </c:ext>
            </c:extLst>
          </c:dPt>
          <c:cat>
            <c:strRef>
              <c:f>Sheet1!$A$2:$A$8</c:f>
              <c:strCache>
                <c:ptCount val="7"/>
                <c:pt idx="0">
                  <c:v>Electrical Power Industry</c:v>
                </c:pt>
                <c:pt idx="1">
                  <c:v>Transportation</c:v>
                </c:pt>
                <c:pt idx="2">
                  <c:v>Industry</c:v>
                </c:pt>
                <c:pt idx="3">
                  <c:v>Commericial Building</c:v>
                </c:pt>
                <c:pt idx="4">
                  <c:v>Residential Building</c:v>
                </c:pt>
                <c:pt idx="5">
                  <c:v>Agriculture</c:v>
                </c:pt>
                <c:pt idx="6">
                  <c:v>Waste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34</c:v>
                </c:pt>
                <c:pt idx="1">
                  <c:v>28</c:v>
                </c:pt>
                <c:pt idx="2">
                  <c:v>19</c:v>
                </c:pt>
                <c:pt idx="3">
                  <c:v>6</c:v>
                </c:pt>
                <c:pt idx="4">
                  <c:v>5</c:v>
                </c:pt>
                <c:pt idx="5">
                  <c:v>8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A7C-4981-93C0-87EA69D47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04622338874308"/>
          <c:y val="0.14451047785693538"/>
          <c:w val="0.54768533100029171"/>
          <c:h val="0.7824076157147024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6A-4B25-B48A-ECB0FA701100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6A-4B25-B48A-ECB0FA701100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F6A-4B25-B48A-ECB0FA701100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F6A-4B25-B48A-ECB0FA701100}"/>
              </c:ext>
            </c:extLst>
          </c:dPt>
          <c:dPt>
            <c:idx val="4"/>
            <c:bubble3D val="0"/>
            <c:spPr>
              <a:solidFill>
                <a:srgbClr val="9A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F6A-4B25-B48A-ECB0FA701100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F6A-4B25-B48A-ECB0FA701100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F6A-4B25-B48A-ECB0FA701100}"/>
              </c:ext>
            </c:extLst>
          </c:dPt>
          <c:dLbls>
            <c:dLbl>
              <c:idx val="0"/>
              <c:layout>
                <c:manualLayout>
                  <c:x val="-0.19053047535724701"/>
                  <c:y val="0.21998250218722762"/>
                </c:manualLayout>
              </c:layout>
              <c:spPr/>
              <c:txPr>
                <a:bodyPr/>
                <a:lstStyle/>
                <a:p>
                  <a:pPr>
                    <a:defRPr sz="17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F6A-4B25-B48A-ECB0FA70110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599562554680689E-2"/>
                  <c:y val="1.880410781985592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1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F6A-4B25-B48A-ECB0FA70110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789442986293473E-2"/>
                  <c:y val="3.4839186768320748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1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F6A-4B25-B48A-ECB0FA70110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5329542140565762E-2"/>
                  <c:y val="-0.1534393617464494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F6A-4B25-B48A-ECB0FA70110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5648104403616303"/>
                  <c:y val="-0.14550264550264549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F6A-4B25-B48A-ECB0FA70110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9001545640128373"/>
                  <c:y val="0.17712535933008375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F6A-4B25-B48A-ECB0FA701100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F6A-4B25-B48A-ECB0FA70110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6"/>
                <c:pt idx="0">
                  <c:v>Building HVAC &amp; Lighting</c:v>
                </c:pt>
                <c:pt idx="1">
                  <c:v>Infrastructure</c:v>
                </c:pt>
                <c:pt idx="2">
                  <c:v>Appliances &amp; Devices</c:v>
                </c:pt>
                <c:pt idx="3">
                  <c:v>Passenger Transport</c:v>
                </c:pt>
                <c:pt idx="4">
                  <c:v>Provision of Food</c:v>
                </c:pt>
                <c:pt idx="5">
                  <c:v>Provision of Goods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25</c:v>
                </c:pt>
                <c:pt idx="1">
                  <c:v>1</c:v>
                </c:pt>
                <c:pt idx="2">
                  <c:v>8</c:v>
                </c:pt>
                <c:pt idx="3">
                  <c:v>24</c:v>
                </c:pt>
                <c:pt idx="4">
                  <c:v>13</c:v>
                </c:pt>
                <c:pt idx="5">
                  <c:v>29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F6A-4B25-B48A-ECB0FA701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93511227763248"/>
          <c:y val="0.18948402283048027"/>
          <c:w val="0.54768533100029171"/>
          <c:h val="0.7824076157147024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E9-491E-A7D0-30A9BD907A92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E9-491E-A7D0-30A9BD907A92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CE9-491E-A7D0-30A9BD907A92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CE9-491E-A7D0-30A9BD907A92}"/>
              </c:ext>
            </c:extLst>
          </c:dPt>
          <c:dPt>
            <c:idx val="4"/>
            <c:bubble3D val="0"/>
            <c:spPr>
              <a:solidFill>
                <a:srgbClr val="9A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CE9-491E-A7D0-30A9BD907A92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CE9-491E-A7D0-30A9BD907A92}"/>
              </c:ext>
            </c:extLst>
          </c:dPt>
          <c:dPt>
            <c:idx val="6"/>
            <c:bubble3D val="0"/>
            <c:spPr>
              <a:solidFill>
                <a:srgbClr val="7E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CE9-491E-A7D0-30A9BD907A92}"/>
              </c:ext>
            </c:extLst>
          </c:dPt>
          <c:dLbls>
            <c:dLbl>
              <c:idx val="0"/>
              <c:layout>
                <c:manualLayout>
                  <c:x val="-0.19053047535724701"/>
                  <c:y val="0.21998250218722776"/>
                </c:manualLayout>
              </c:layout>
              <c:spPr/>
              <c:txPr>
                <a:bodyPr/>
                <a:lstStyle/>
                <a:p>
                  <a:pPr>
                    <a:defRPr sz="17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CE9-491E-A7D0-30A9BD907A9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5995625546806876E-2"/>
                  <c:y val="-2.8814939799191766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1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CE9-491E-A7D0-30A9BD907A9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0974628171478557E-2"/>
                  <c:y val="5.3357496979544491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2">
                            <a:lumMod val="10000"/>
                          </a:schemeClr>
                        </a:solidFill>
                      </a:defRPr>
                    </a:pPr>
                    <a:r>
                      <a:rPr lang="en-US" dirty="0"/>
                      <a:t>Use of Appliances &amp; Devices
8%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CE9-491E-A7D0-30A9BD907A9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9033245844269568E-2"/>
                  <c:y val="-0.10582031412740055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CE9-491E-A7D0-30A9BD907A9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20648104403616288"/>
                  <c:y val="2.6455026455027061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CE9-491E-A7D0-30A9BD907A92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2528433945758853E-4"/>
                  <c:y val="3.6913719118443655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1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CE9-491E-A7D0-30A9BD907A9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6087926509186403E-2"/>
                  <c:y val="0.14550264550264549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CCE9-491E-A7D0-30A9BD907A9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Building HVAC &amp; Lighting</c:v>
                </c:pt>
                <c:pt idx="1">
                  <c:v>Infrastructure</c:v>
                </c:pt>
                <c:pt idx="2">
                  <c:v>Appliances &amp; Devices</c:v>
                </c:pt>
                <c:pt idx="3">
                  <c:v>Passenger Transport</c:v>
                </c:pt>
                <c:pt idx="4">
                  <c:v>Production</c:v>
                </c:pt>
                <c:pt idx="5">
                  <c:v>Landfills &amp; Wastewater</c:v>
                </c:pt>
                <c:pt idx="6">
                  <c:v>Freight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25</c:v>
                </c:pt>
                <c:pt idx="1">
                  <c:v>1</c:v>
                </c:pt>
                <c:pt idx="2">
                  <c:v>8</c:v>
                </c:pt>
                <c:pt idx="3">
                  <c:v>24</c:v>
                </c:pt>
                <c:pt idx="4">
                  <c:v>32.200000000000003</c:v>
                </c:pt>
                <c:pt idx="5">
                  <c:v>2.2000000000000002</c:v>
                </c:pt>
                <c:pt idx="6">
                  <c:v>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CCE9-491E-A7D0-30A9BD907A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666770956182893"/>
          <c:y val="4.2979920313715919E-2"/>
          <c:w val="0.86130070658318292"/>
          <c:h val="0.8078503277081763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Sheet1!$D$50</c:f>
              <c:strCache>
                <c:ptCount val="1"/>
                <c:pt idx="0">
                  <c:v> Recycled / Composted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Sheet1!$C$51:$C$60</c:f>
              <c:numCache>
                <c:formatCode>General</c:formatCode>
                <c:ptCount val="10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Sheet1!$D$51:$D$60</c:f>
              <c:numCache>
                <c:formatCode>_(* #,##0_);_(* \(#,##0\);_(* "-"??_);_(@_)</c:formatCode>
                <c:ptCount val="10"/>
                <c:pt idx="0">
                  <c:v>5610</c:v>
                </c:pt>
                <c:pt idx="1">
                  <c:v>8020</c:v>
                </c:pt>
                <c:pt idx="2">
                  <c:v>14520</c:v>
                </c:pt>
                <c:pt idx="3">
                  <c:v>33240</c:v>
                </c:pt>
                <c:pt idx="4">
                  <c:v>69460</c:v>
                </c:pt>
                <c:pt idx="5">
                  <c:v>79790</c:v>
                </c:pt>
                <c:pt idx="6">
                  <c:v>85430</c:v>
                </c:pt>
                <c:pt idx="7">
                  <c:v>86890</c:v>
                </c:pt>
                <c:pt idx="8">
                  <c:v>87560</c:v>
                </c:pt>
                <c:pt idx="9">
                  <c:v>89400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5B-4660-B06C-330CD856A408}"/>
            </c:ext>
          </c:extLst>
        </c:ser>
        <c:ser>
          <c:idx val="1"/>
          <c:order val="1"/>
          <c:tx>
            <c:strRef>
              <c:f>Sheet1!$E$50</c:f>
              <c:strCache>
                <c:ptCount val="1"/>
                <c:pt idx="0">
                  <c:v>Total Waste Generated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Sheet1!$C$51:$C$60</c:f>
              <c:numCache>
                <c:formatCode>General</c:formatCode>
                <c:ptCount val="10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Sheet1!$E$51:$E$60</c:f>
              <c:numCache>
                <c:formatCode>_(* #,##0_);_(* \(#,##0\);_(* "-"??_);_(@_)</c:formatCode>
                <c:ptCount val="10"/>
                <c:pt idx="0">
                  <c:v>88120</c:v>
                </c:pt>
                <c:pt idx="1">
                  <c:v>121060</c:v>
                </c:pt>
                <c:pt idx="2">
                  <c:v>151640</c:v>
                </c:pt>
                <c:pt idx="3">
                  <c:v>208270</c:v>
                </c:pt>
                <c:pt idx="4">
                  <c:v>243450</c:v>
                </c:pt>
                <c:pt idx="5">
                  <c:v>253730</c:v>
                </c:pt>
                <c:pt idx="6">
                  <c:v>251050</c:v>
                </c:pt>
                <c:pt idx="7">
                  <c:v>251840</c:v>
                </c:pt>
                <c:pt idx="8">
                  <c:v>255020</c:v>
                </c:pt>
                <c:pt idx="9">
                  <c:v>258460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5B-4660-B06C-330CD856A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3020848"/>
        <c:axId val="323022416"/>
        <c:axId val="405410368"/>
      </c:bar3DChart>
      <c:catAx>
        <c:axId val="32302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022416"/>
        <c:crosses val="autoZero"/>
        <c:auto val="1"/>
        <c:lblAlgn val="ctr"/>
        <c:lblOffset val="100"/>
        <c:noMultiLvlLbl val="0"/>
      </c:catAx>
      <c:valAx>
        <c:axId val="32302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020848"/>
        <c:crosses val="autoZero"/>
        <c:crossBetween val="between"/>
      </c:valAx>
      <c:serAx>
        <c:axId val="405410368"/>
        <c:scaling>
          <c:orientation val="minMax"/>
        </c:scaling>
        <c:delete val="1"/>
        <c:axPos val="b"/>
        <c:majorTickMark val="none"/>
        <c:minorTickMark val="none"/>
        <c:tickLblPos val="nextTo"/>
        <c:crossAx val="323022416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436635651785594"/>
          <c:y val="0.85543102126269333"/>
          <c:w val="0.69533033625316343"/>
          <c:h val="6.71496484792835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2887911069962"/>
          <c:y val="0.28712419470293488"/>
          <c:w val="0.57041259047164306"/>
          <c:h val="0.57041259047164306"/>
        </c:manualLayout>
      </c:layout>
      <c:pieChart>
        <c:varyColors val="1"/>
        <c:ser>
          <c:idx val="1"/>
          <c:order val="1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3A-4A43-847E-53F77F1DFBDF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3A-4A43-847E-53F77F1DFBDF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3A-4A43-847E-53F77F1DFBDF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3A-4A43-847E-53F77F1DFBDF}"/>
              </c:ext>
            </c:extLst>
          </c:dPt>
          <c:dPt>
            <c:idx val="4"/>
            <c:bubble3D val="0"/>
            <c:spPr>
              <a:solidFill>
                <a:srgbClr val="9A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A3A-4A43-847E-53F77F1DFBD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defRPr>
                    </a:pPr>
                    <a:r>
                      <a: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Building HVAC &amp; Lighting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A3A-4A43-847E-53F77F1DFBD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A3A-4A43-847E-53F77F1DFBD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A3A-4A43-847E-53F77F1DFBD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261724177860168"/>
                  <c:y val="-0.17654517617116131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A3A-4A43-847E-53F77F1DFBD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7485294117647132"/>
                  <c:y val="6.7728465759961831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Provision</a:t>
                    </a: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 of Materials</a:t>
                    </a: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42%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A3A-4A43-847E-53F77F1DFBD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Building HVAC &amp; Lighting</c:v>
                </c:pt>
                <c:pt idx="1">
                  <c:v>Infrastructure</c:v>
                </c:pt>
                <c:pt idx="2">
                  <c:v>Appliances &amp; Devices</c:v>
                </c:pt>
                <c:pt idx="3">
                  <c:v>Passenger Transport</c:v>
                </c:pt>
                <c:pt idx="4">
                  <c:v>Provision of Food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</c:v>
                </c:pt>
                <c:pt idx="1">
                  <c:v>1</c:v>
                </c:pt>
                <c:pt idx="2">
                  <c:v>8</c:v>
                </c:pt>
                <c:pt idx="3">
                  <c:v>24</c:v>
                </c:pt>
                <c:pt idx="4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A3A-4A43-847E-53F77F1DFBDF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A3A-4A43-847E-53F77F1DFBDF}"/>
              </c:ext>
            </c:extLst>
          </c:dPt>
          <c:dPt>
            <c:idx val="1"/>
            <c:bubble3D val="0"/>
            <c:spPr>
              <a:solidFill>
                <a:schemeClr val="bg2">
                  <a:lumMod val="1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5A3A-4A43-847E-53F77F1DFBDF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5A3A-4A43-847E-53F77F1DFBDF}"/>
              </c:ext>
            </c:extLst>
          </c:dPt>
          <c:dPt>
            <c:idx val="3"/>
            <c:bubble3D val="0"/>
            <c:spPr>
              <a:solidFill>
                <a:srgbClr val="736B4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A3A-4A43-847E-53F77F1DFBDF}"/>
              </c:ext>
            </c:extLst>
          </c:dPt>
          <c:dPt>
            <c:idx val="4"/>
            <c:bubble3D val="0"/>
            <c:spPr>
              <a:solidFill>
                <a:srgbClr val="9A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A3A-4A43-847E-53F77F1DFBDF}"/>
              </c:ext>
            </c:extLst>
          </c:dPt>
          <c:dLbls>
            <c:dLbl>
              <c:idx val="0"/>
              <c:layout>
                <c:manualLayout>
                  <c:x val="-0.19053047535724701"/>
                  <c:y val="0.21998250218722787"/>
                </c:manualLayout>
              </c:layout>
              <c:tx>
                <c:rich>
                  <a:bodyPr/>
                  <a:lstStyle/>
                  <a:p>
                    <a:pPr>
                      <a:defRPr sz="1700">
                        <a:solidFill>
                          <a:schemeClr val="bg1"/>
                        </a:solidFill>
                      </a:defRPr>
                    </a:pPr>
                    <a:r>
                      <a:rPr lang="en-US" dirty="0"/>
                      <a:t>Buildings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A3A-4A43-847E-53F77F1DFBD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5995625546806924E-2"/>
                  <c:y val="1.8804107819855944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1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5A3A-4A43-847E-53F77F1DFBD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789442986293497E-2"/>
                  <c:y val="3.4839186768320776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2">
                            <a:lumMod val="10000"/>
                          </a:schemeClr>
                        </a:solidFill>
                      </a:defRPr>
                    </a:pPr>
                    <a:r>
                      <a:rPr lang="en-US" dirty="0"/>
                      <a:t>Appliances &amp; Devices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5A3A-4A43-847E-53F77F1DFBD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5329542140565762E-2"/>
                  <c:y val="-0.15343936174644965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/>
                      <a:t>Passenger Transport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5A3A-4A43-847E-53F77F1DFBD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5648104403616325"/>
                  <c:y val="-0.14550264550264549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5A3A-4A43-847E-53F77F1DFBD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9001545640128384"/>
                  <c:y val="0.17712535933008375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5A3A-4A43-847E-53F77F1DFBD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5A3A-4A43-847E-53F77F1DFBD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Building HVAC &amp; Lighting</c:v>
                </c:pt>
                <c:pt idx="1">
                  <c:v>Infrastructure</c:v>
                </c:pt>
                <c:pt idx="2">
                  <c:v>Appliances &amp; Devices</c:v>
                </c:pt>
                <c:pt idx="3">
                  <c:v>Passenger Transport</c:v>
                </c:pt>
                <c:pt idx="4">
                  <c:v>Provision of Food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</c:v>
                </c:pt>
                <c:pt idx="1">
                  <c:v>1</c:v>
                </c:pt>
                <c:pt idx="2">
                  <c:v>8</c:v>
                </c:pt>
                <c:pt idx="3">
                  <c:v>24</c:v>
                </c:pt>
                <c:pt idx="4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5A3A-4A43-847E-53F77F1DF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21348618187449"/>
          <c:y val="0.28712419470293488"/>
          <c:w val="0.56343967114404814"/>
          <c:h val="0.58051360057265211"/>
        </c:manualLayout>
      </c:layout>
      <c:pieChart>
        <c:varyColors val="1"/>
        <c:ser>
          <c:idx val="1"/>
          <c:order val="1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DB-42A4-B3C0-64FD36AC45D4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DB-42A4-B3C0-64FD36AC45D4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3DB-42A4-B3C0-64FD36AC45D4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3DB-42A4-B3C0-64FD36AC45D4}"/>
              </c:ext>
            </c:extLst>
          </c:dPt>
          <c:dPt>
            <c:idx val="4"/>
            <c:bubble3D val="0"/>
            <c:spPr>
              <a:solidFill>
                <a:srgbClr val="9A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3DB-42A4-B3C0-64FD36AC45D4}"/>
              </c:ext>
            </c:extLst>
          </c:dPt>
          <c:dPt>
            <c:idx val="5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3DB-42A4-B3C0-64FD36AC45D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defRPr>
                    </a:pPr>
                    <a:r>
                      <a: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Building HVAC &amp; Lighting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3DB-42A4-B3C0-64FD36AC45D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3DB-42A4-B3C0-64FD36AC45D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3DB-42A4-B3C0-64FD36AC45D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261724177860174"/>
                  <c:y val="-0.17654517617116142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3DB-42A4-B3C0-64FD36AC45D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4544117647058824"/>
                  <c:y val="9.6476576791537528E-3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Provision</a:t>
                    </a: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 of Materials</a:t>
                    </a: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36%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3DB-42A4-B3C0-64FD36AC45D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3DB-42A4-B3C0-64FD36AC45D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6"/>
                <c:pt idx="0">
                  <c:v>Building HVAC &amp; Lighting</c:v>
                </c:pt>
                <c:pt idx="1">
                  <c:v>Infrastructure</c:v>
                </c:pt>
                <c:pt idx="2">
                  <c:v>Appliances &amp; Devices</c:v>
                </c:pt>
                <c:pt idx="3">
                  <c:v>Passenger Transport</c:v>
                </c:pt>
                <c:pt idx="4">
                  <c:v>Provision of Food</c:v>
                </c:pt>
                <c:pt idx="5">
                  <c:v>Savings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25</c:v>
                </c:pt>
                <c:pt idx="1">
                  <c:v>1</c:v>
                </c:pt>
                <c:pt idx="2">
                  <c:v>8</c:v>
                </c:pt>
                <c:pt idx="3">
                  <c:v>24</c:v>
                </c:pt>
                <c:pt idx="4">
                  <c:v>36</c:v>
                </c:pt>
                <c:pt idx="5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3DB-42A4-B3C0-64FD36AC45D4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3DB-42A4-B3C0-64FD36AC45D4}"/>
              </c:ext>
            </c:extLst>
          </c:dPt>
          <c:dPt>
            <c:idx val="1"/>
            <c:bubble3D val="0"/>
            <c:spPr>
              <a:solidFill>
                <a:schemeClr val="bg2">
                  <a:lumMod val="1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93DB-42A4-B3C0-64FD36AC45D4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93DB-42A4-B3C0-64FD36AC45D4}"/>
              </c:ext>
            </c:extLst>
          </c:dPt>
          <c:dPt>
            <c:idx val="3"/>
            <c:bubble3D val="0"/>
            <c:spPr>
              <a:solidFill>
                <a:srgbClr val="736B4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93DB-42A4-B3C0-64FD36AC45D4}"/>
              </c:ext>
            </c:extLst>
          </c:dPt>
          <c:dPt>
            <c:idx val="4"/>
            <c:bubble3D val="0"/>
            <c:spPr>
              <a:solidFill>
                <a:srgbClr val="9A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93DB-42A4-B3C0-64FD36AC45D4}"/>
              </c:ext>
            </c:extLst>
          </c:dPt>
          <c:dLbls>
            <c:dLbl>
              <c:idx val="0"/>
              <c:layout>
                <c:manualLayout>
                  <c:x val="-0.19053047535724701"/>
                  <c:y val="0.21998250218722801"/>
                </c:manualLayout>
              </c:layout>
              <c:tx>
                <c:rich>
                  <a:bodyPr/>
                  <a:lstStyle/>
                  <a:p>
                    <a:pPr>
                      <a:defRPr sz="1700">
                        <a:solidFill>
                          <a:schemeClr val="bg1"/>
                        </a:solidFill>
                      </a:defRPr>
                    </a:pPr>
                    <a:r>
                      <a:rPr lang="en-US" dirty="0"/>
                      <a:t>Buildings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93DB-42A4-B3C0-64FD36AC45D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5995625546806924E-2"/>
                  <c:y val="1.8804107819855951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1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93DB-42A4-B3C0-64FD36AC45D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789442986293511E-2"/>
                  <c:y val="3.483918676832079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2">
                            <a:lumMod val="10000"/>
                          </a:schemeClr>
                        </a:solidFill>
                      </a:defRPr>
                    </a:pPr>
                    <a:r>
                      <a:rPr lang="en-US" dirty="0"/>
                      <a:t>Appliances &amp; Devices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93DB-42A4-B3C0-64FD36AC45D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5329542140565762E-2"/>
                  <c:y val="-0.15343936174644979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/>
                      <a:t>Passenger Transport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93DB-42A4-B3C0-64FD36AC45D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5648104403616336"/>
                  <c:y val="-0.14550264550264549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93DB-42A4-B3C0-64FD36AC45D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9001545640128392"/>
                  <c:y val="0.17712535933008375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93DB-42A4-B3C0-64FD36AC45D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93DB-42A4-B3C0-64FD36AC45D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6"/>
                <c:pt idx="0">
                  <c:v>Building HVAC &amp; Lighting</c:v>
                </c:pt>
                <c:pt idx="1">
                  <c:v>Infrastructure</c:v>
                </c:pt>
                <c:pt idx="2">
                  <c:v>Appliances &amp; Devices</c:v>
                </c:pt>
                <c:pt idx="3">
                  <c:v>Passenger Transport</c:v>
                </c:pt>
                <c:pt idx="4">
                  <c:v>Provision of Food</c:v>
                </c:pt>
                <c:pt idx="5">
                  <c:v>Savings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25</c:v>
                </c:pt>
                <c:pt idx="1">
                  <c:v>1</c:v>
                </c:pt>
                <c:pt idx="2">
                  <c:v>8</c:v>
                </c:pt>
                <c:pt idx="3">
                  <c:v>24</c:v>
                </c:pt>
                <c:pt idx="4">
                  <c:v>36</c:v>
                </c:pt>
                <c:pt idx="5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93DB-42A4-B3C0-64FD36AC4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summary!$J$32</c:f>
              <c:strCache>
                <c:ptCount val="1"/>
                <c:pt idx="0">
                  <c:v>Plastic bottle, disposed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0606038914564932E-3"/>
                  <c:y val="-3.7249637861195986E-3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/>
                      <a:t>Plastic bottle, disposed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E29-4194-8D2B-A842B9469E3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summary!$K$31</c:f>
              <c:strCache>
                <c:ptCount val="1"/>
                <c:pt idx="0">
                  <c:v>Relative greenhouse gas emissions of water comsumption options</c:v>
                </c:pt>
              </c:strCache>
            </c:strRef>
          </c:cat>
          <c:val>
            <c:numRef>
              <c:f>summary!$K$32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29-4194-8D2B-A842B9469E31}"/>
            </c:ext>
          </c:extLst>
        </c:ser>
        <c:ser>
          <c:idx val="1"/>
          <c:order val="1"/>
          <c:tx>
            <c:strRef>
              <c:f>summary!$J$33</c:f>
              <c:strCache>
                <c:ptCount val="1"/>
                <c:pt idx="0">
                  <c:v>Plasitc bottle, recycled</c:v>
                </c:pt>
              </c:strCache>
            </c:strRef>
          </c:tx>
          <c:invertIfNegative val="0"/>
          <c:cat>
            <c:strRef>
              <c:f>summary!$K$31</c:f>
              <c:strCache>
                <c:ptCount val="1"/>
                <c:pt idx="0">
                  <c:v>Relative greenhouse gas emissions of water comsumption options</c:v>
                </c:pt>
              </c:strCache>
            </c:strRef>
          </c:cat>
          <c:val>
            <c:numRef>
              <c:f>summary!$K$33</c:f>
              <c:numCache>
                <c:formatCode>0%</c:formatCode>
                <c:ptCount val="1"/>
                <c:pt idx="0">
                  <c:v>0.67840632110377519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E29-4194-8D2B-A842B9469E31}"/>
            </c:ext>
          </c:extLst>
        </c:ser>
        <c:ser>
          <c:idx val="2"/>
          <c:order val="2"/>
          <c:tx>
            <c:strRef>
              <c:f>summary!$J$34</c:f>
              <c:strCache>
                <c:ptCount val="1"/>
                <c:pt idx="0">
                  <c:v>Tap water in reusable bottle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0606038914564932E-3"/>
                  <c:y val="-2.5544920357684453E-3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1600" b="1"/>
                      <a:t>Tap water,</a:t>
                    </a:r>
                    <a:r>
                      <a:rPr lang="en-US" sz="1600" b="1" baseline="0"/>
                      <a:t> </a:t>
                    </a:r>
                    <a:r>
                      <a:rPr lang="en-US" sz="1600" b="1"/>
                      <a:t>reusable bottle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E29-4194-8D2B-A842B9469E3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summary!$K$31</c:f>
              <c:strCache>
                <c:ptCount val="1"/>
                <c:pt idx="0">
                  <c:v>Relative greenhouse gas emissions of water comsumption options</c:v>
                </c:pt>
              </c:strCache>
            </c:strRef>
          </c:cat>
          <c:val>
            <c:numRef>
              <c:f>summary!$K$34</c:f>
              <c:numCache>
                <c:formatCode>0%</c:formatCode>
                <c:ptCount val="1"/>
                <c:pt idx="0">
                  <c:v>2.1739130434782612E-2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E29-4194-8D2B-A842B9469E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23020064"/>
        <c:axId val="323020456"/>
      </c:barChart>
      <c:catAx>
        <c:axId val="32302006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23020456"/>
        <c:crosses val="autoZero"/>
        <c:auto val="1"/>
        <c:lblAlgn val="ctr"/>
        <c:lblOffset val="100"/>
        <c:noMultiLvlLbl val="0"/>
      </c:catAx>
      <c:valAx>
        <c:axId val="32302045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32302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86809B-CE98-42DD-9D77-1E56CFEC1F70}" type="doc">
      <dgm:prSet loTypeId="urn:microsoft.com/office/officeart/2005/8/layout/cycle8" loCatId="cycle" qsTypeId="urn:microsoft.com/office/officeart/2005/8/quickstyle/simple4" qsCatId="simple" csTypeId="urn:microsoft.com/office/officeart/2005/8/colors/accent1_2" csCatId="accent1" phldr="1"/>
      <dgm:spPr/>
    </dgm:pt>
    <dgm:pt modelId="{45C4082E-28C7-427A-AD88-B10160D69180}">
      <dgm:prSet phldrT="[Text]" custT="1"/>
      <dgm:spPr/>
      <dgm:t>
        <a:bodyPr/>
        <a:lstStyle/>
        <a:p>
          <a:endParaRPr lang="en-US" sz="2000" dirty="0"/>
        </a:p>
      </dgm:t>
    </dgm:pt>
    <dgm:pt modelId="{C2C8234C-EB64-4C8F-B750-BDA099B6D961}" type="parTrans" cxnId="{EA239AFC-441A-4550-ADCC-F7D6D9819816}">
      <dgm:prSet/>
      <dgm:spPr/>
      <dgm:t>
        <a:bodyPr/>
        <a:lstStyle/>
        <a:p>
          <a:endParaRPr lang="en-US"/>
        </a:p>
      </dgm:t>
    </dgm:pt>
    <dgm:pt modelId="{584579BA-A051-452A-BA6B-AF1A84BB3B3C}" type="sibTrans" cxnId="{EA239AFC-441A-4550-ADCC-F7D6D9819816}">
      <dgm:prSet/>
      <dgm:spPr/>
      <dgm:t>
        <a:bodyPr/>
        <a:lstStyle/>
        <a:p>
          <a:endParaRPr lang="en-US"/>
        </a:p>
      </dgm:t>
    </dgm:pt>
    <dgm:pt modelId="{FAD8D0C5-D9FB-4180-830D-D2DB25FE44B2}">
      <dgm:prSet/>
      <dgm:spPr/>
      <dgm:t>
        <a:bodyPr/>
        <a:lstStyle/>
        <a:p>
          <a:endParaRPr lang="en-US" dirty="0"/>
        </a:p>
      </dgm:t>
    </dgm:pt>
    <dgm:pt modelId="{27B0A929-07DD-4066-AFD9-466DD6483A51}" type="parTrans" cxnId="{86E12D22-02D1-41B5-88C9-51DA51635B14}">
      <dgm:prSet/>
      <dgm:spPr/>
      <dgm:t>
        <a:bodyPr/>
        <a:lstStyle/>
        <a:p>
          <a:endParaRPr lang="en-US"/>
        </a:p>
      </dgm:t>
    </dgm:pt>
    <dgm:pt modelId="{56F22667-BA02-4C16-91A1-50EF358AADFF}" type="sibTrans" cxnId="{86E12D22-02D1-41B5-88C9-51DA51635B14}">
      <dgm:prSet/>
      <dgm:spPr/>
      <dgm:t>
        <a:bodyPr/>
        <a:lstStyle/>
        <a:p>
          <a:endParaRPr lang="en-US"/>
        </a:p>
      </dgm:t>
    </dgm:pt>
    <dgm:pt modelId="{7FC77AF8-BC35-46D7-902A-534CF48A081A}">
      <dgm:prSet/>
      <dgm:spPr/>
      <dgm:t>
        <a:bodyPr/>
        <a:lstStyle/>
        <a:p>
          <a:endParaRPr lang="en-US" dirty="0"/>
        </a:p>
      </dgm:t>
    </dgm:pt>
    <dgm:pt modelId="{ED895DF3-5BAE-442B-ACE2-8ECE80A3A549}" type="parTrans" cxnId="{91D3FCBB-1D12-4992-A0BC-3FBB763FC09B}">
      <dgm:prSet/>
      <dgm:spPr/>
      <dgm:t>
        <a:bodyPr/>
        <a:lstStyle/>
        <a:p>
          <a:endParaRPr lang="en-US"/>
        </a:p>
      </dgm:t>
    </dgm:pt>
    <dgm:pt modelId="{07D2525F-7E1A-4EAE-B3BD-FF8C8BFA8BE2}" type="sibTrans" cxnId="{91D3FCBB-1D12-4992-A0BC-3FBB763FC09B}">
      <dgm:prSet/>
      <dgm:spPr/>
      <dgm:t>
        <a:bodyPr/>
        <a:lstStyle/>
        <a:p>
          <a:endParaRPr lang="en-US"/>
        </a:p>
      </dgm:t>
    </dgm:pt>
    <dgm:pt modelId="{0D05BE84-0B0C-4517-B692-3E3142FB90EB}">
      <dgm:prSet phldrT="[Text]"/>
      <dgm:spPr/>
      <dgm:t>
        <a:bodyPr/>
        <a:lstStyle/>
        <a:p>
          <a:endParaRPr lang="en-US" dirty="0"/>
        </a:p>
      </dgm:t>
    </dgm:pt>
    <dgm:pt modelId="{1AD9F555-8864-4C52-BD85-2FB2E111FE02}" type="parTrans" cxnId="{C7B6B64F-3997-4E49-A8FB-80BEBCB786F8}">
      <dgm:prSet/>
      <dgm:spPr/>
      <dgm:t>
        <a:bodyPr/>
        <a:lstStyle/>
        <a:p>
          <a:endParaRPr lang="en-US"/>
        </a:p>
      </dgm:t>
    </dgm:pt>
    <dgm:pt modelId="{C7E7D281-98EF-4755-8CDA-649859F74392}" type="sibTrans" cxnId="{C7B6B64F-3997-4E49-A8FB-80BEBCB786F8}">
      <dgm:prSet/>
      <dgm:spPr/>
      <dgm:t>
        <a:bodyPr/>
        <a:lstStyle/>
        <a:p>
          <a:endParaRPr lang="en-US"/>
        </a:p>
      </dgm:t>
    </dgm:pt>
    <dgm:pt modelId="{2CFC7006-24AA-4EF9-8B9A-2E4E1EFE73BC}">
      <dgm:prSet/>
      <dgm:spPr/>
      <dgm:t>
        <a:bodyPr/>
        <a:lstStyle/>
        <a:p>
          <a:endParaRPr lang="en-US" dirty="0"/>
        </a:p>
      </dgm:t>
    </dgm:pt>
    <dgm:pt modelId="{095A098E-DED1-45F5-A797-F3D539987FD1}" type="sibTrans" cxnId="{BAFB9C51-5C9E-4819-AB08-550A1BBCEC00}">
      <dgm:prSet/>
      <dgm:spPr/>
      <dgm:t>
        <a:bodyPr/>
        <a:lstStyle/>
        <a:p>
          <a:endParaRPr lang="en-US"/>
        </a:p>
      </dgm:t>
    </dgm:pt>
    <dgm:pt modelId="{16FED66A-23DE-4FE4-A34D-EC48EAAD6060}" type="parTrans" cxnId="{BAFB9C51-5C9E-4819-AB08-550A1BBCEC00}">
      <dgm:prSet/>
      <dgm:spPr/>
      <dgm:t>
        <a:bodyPr/>
        <a:lstStyle/>
        <a:p>
          <a:endParaRPr lang="en-US"/>
        </a:p>
      </dgm:t>
    </dgm:pt>
    <dgm:pt modelId="{51C6EABF-A847-4762-814F-5EE496F7E938}" type="pres">
      <dgm:prSet presAssocID="{3686809B-CE98-42DD-9D77-1E56CFEC1F70}" presName="compositeShape" presStyleCnt="0">
        <dgm:presLayoutVars>
          <dgm:chMax val="7"/>
          <dgm:dir/>
          <dgm:resizeHandles val="exact"/>
        </dgm:presLayoutVars>
      </dgm:prSet>
      <dgm:spPr/>
    </dgm:pt>
    <dgm:pt modelId="{C42A5E02-74C7-4AEB-8613-3127996C9389}" type="pres">
      <dgm:prSet presAssocID="{3686809B-CE98-42DD-9D77-1E56CFEC1F70}" presName="wedge1" presStyleLbl="node1" presStyleIdx="0" presStyleCnt="5"/>
      <dgm:spPr/>
      <dgm:t>
        <a:bodyPr/>
        <a:lstStyle/>
        <a:p>
          <a:endParaRPr lang="en-US"/>
        </a:p>
      </dgm:t>
    </dgm:pt>
    <dgm:pt modelId="{8D34CBF3-2B24-418E-9C3E-1CDB8A27B6B8}" type="pres">
      <dgm:prSet presAssocID="{3686809B-CE98-42DD-9D77-1E56CFEC1F70}" presName="dummy1a" presStyleCnt="0"/>
      <dgm:spPr/>
    </dgm:pt>
    <dgm:pt modelId="{07AB41D8-B5D2-4349-9522-6BCB729EAAA9}" type="pres">
      <dgm:prSet presAssocID="{3686809B-CE98-42DD-9D77-1E56CFEC1F70}" presName="dummy1b" presStyleCnt="0"/>
      <dgm:spPr/>
    </dgm:pt>
    <dgm:pt modelId="{D4584C07-9021-418D-9840-66E4EEC4BE4D}" type="pres">
      <dgm:prSet presAssocID="{3686809B-CE98-42DD-9D77-1E56CFEC1F70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E385A-BB9C-4D69-BA4E-A0F6FD7E0E01}" type="pres">
      <dgm:prSet presAssocID="{3686809B-CE98-42DD-9D77-1E56CFEC1F70}" presName="wedge2" presStyleLbl="node1" presStyleIdx="1" presStyleCnt="5"/>
      <dgm:spPr/>
      <dgm:t>
        <a:bodyPr/>
        <a:lstStyle/>
        <a:p>
          <a:endParaRPr lang="en-US"/>
        </a:p>
      </dgm:t>
    </dgm:pt>
    <dgm:pt modelId="{DD97FB9F-6067-4F75-ADFC-4A599A3D4BBF}" type="pres">
      <dgm:prSet presAssocID="{3686809B-CE98-42DD-9D77-1E56CFEC1F70}" presName="dummy2a" presStyleCnt="0"/>
      <dgm:spPr/>
    </dgm:pt>
    <dgm:pt modelId="{DD9E241C-FD0F-4AF7-9575-9174D3B57763}" type="pres">
      <dgm:prSet presAssocID="{3686809B-CE98-42DD-9D77-1E56CFEC1F70}" presName="dummy2b" presStyleCnt="0"/>
      <dgm:spPr/>
    </dgm:pt>
    <dgm:pt modelId="{538AE8BD-DBDC-4D7C-96E7-C438AF3B3CB2}" type="pres">
      <dgm:prSet presAssocID="{3686809B-CE98-42DD-9D77-1E56CFEC1F70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04B44-4D00-4347-9F45-2F4506E39111}" type="pres">
      <dgm:prSet presAssocID="{3686809B-CE98-42DD-9D77-1E56CFEC1F70}" presName="wedge3" presStyleLbl="node1" presStyleIdx="2" presStyleCnt="5"/>
      <dgm:spPr/>
      <dgm:t>
        <a:bodyPr/>
        <a:lstStyle/>
        <a:p>
          <a:endParaRPr lang="en-US"/>
        </a:p>
      </dgm:t>
    </dgm:pt>
    <dgm:pt modelId="{93848DA6-8917-43DC-AF96-9ECAA27A4467}" type="pres">
      <dgm:prSet presAssocID="{3686809B-CE98-42DD-9D77-1E56CFEC1F70}" presName="dummy3a" presStyleCnt="0"/>
      <dgm:spPr/>
    </dgm:pt>
    <dgm:pt modelId="{76A202CC-3A81-4293-B018-ED98117DB2C9}" type="pres">
      <dgm:prSet presAssocID="{3686809B-CE98-42DD-9D77-1E56CFEC1F70}" presName="dummy3b" presStyleCnt="0"/>
      <dgm:spPr/>
    </dgm:pt>
    <dgm:pt modelId="{6C42C09D-E6D9-4AB4-BD96-7C6CF83AAB78}" type="pres">
      <dgm:prSet presAssocID="{3686809B-CE98-42DD-9D77-1E56CFEC1F70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88218-DA2E-49A9-A71D-115B56C481A2}" type="pres">
      <dgm:prSet presAssocID="{3686809B-CE98-42DD-9D77-1E56CFEC1F70}" presName="wedge4" presStyleLbl="node1" presStyleIdx="3" presStyleCnt="5"/>
      <dgm:spPr/>
      <dgm:t>
        <a:bodyPr/>
        <a:lstStyle/>
        <a:p>
          <a:endParaRPr lang="en-US"/>
        </a:p>
      </dgm:t>
    </dgm:pt>
    <dgm:pt modelId="{C63C97B1-A219-4207-A9F8-1038C639F809}" type="pres">
      <dgm:prSet presAssocID="{3686809B-CE98-42DD-9D77-1E56CFEC1F70}" presName="dummy4a" presStyleCnt="0"/>
      <dgm:spPr/>
    </dgm:pt>
    <dgm:pt modelId="{9E298A40-5097-49E6-B01E-3EA13270DE4E}" type="pres">
      <dgm:prSet presAssocID="{3686809B-CE98-42DD-9D77-1E56CFEC1F70}" presName="dummy4b" presStyleCnt="0"/>
      <dgm:spPr/>
    </dgm:pt>
    <dgm:pt modelId="{AC653035-2947-41A9-9B6D-AB7B5B7D9371}" type="pres">
      <dgm:prSet presAssocID="{3686809B-CE98-42DD-9D77-1E56CFEC1F70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495D8-4301-41D3-BED8-1970CC2F4E39}" type="pres">
      <dgm:prSet presAssocID="{3686809B-CE98-42DD-9D77-1E56CFEC1F70}" presName="wedge5" presStyleLbl="node1" presStyleIdx="4" presStyleCnt="5" custScaleY="99669"/>
      <dgm:spPr/>
      <dgm:t>
        <a:bodyPr/>
        <a:lstStyle/>
        <a:p>
          <a:endParaRPr lang="en-US"/>
        </a:p>
      </dgm:t>
    </dgm:pt>
    <dgm:pt modelId="{2E4F3EA4-F909-4B36-BC3E-99D5EE1DFA29}" type="pres">
      <dgm:prSet presAssocID="{3686809B-CE98-42DD-9D77-1E56CFEC1F70}" presName="dummy5a" presStyleCnt="0"/>
      <dgm:spPr/>
    </dgm:pt>
    <dgm:pt modelId="{D0F3C4CF-D387-4DE4-8E03-B159697A7514}" type="pres">
      <dgm:prSet presAssocID="{3686809B-CE98-42DD-9D77-1E56CFEC1F70}" presName="dummy5b" presStyleCnt="0"/>
      <dgm:spPr/>
    </dgm:pt>
    <dgm:pt modelId="{33B525FD-4BA2-46FE-AC06-8DC066B763B2}" type="pres">
      <dgm:prSet presAssocID="{3686809B-CE98-42DD-9D77-1E56CFEC1F70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CD38D-4259-4479-AED3-847E709F0BE2}" type="pres">
      <dgm:prSet presAssocID="{584579BA-A051-452A-BA6B-AF1A84BB3B3C}" presName="arrowWedge1" presStyleLbl="fgSibTrans2D1" presStyleIdx="0" presStyleCnt="5"/>
      <dgm:spPr/>
    </dgm:pt>
    <dgm:pt modelId="{3D480C81-EA54-47D6-AC4E-729F7DB3DB27}" type="pres">
      <dgm:prSet presAssocID="{07D2525F-7E1A-4EAE-B3BD-FF8C8BFA8BE2}" presName="arrowWedge2" presStyleLbl="fgSibTrans2D1" presStyleIdx="1" presStyleCnt="5"/>
      <dgm:spPr/>
    </dgm:pt>
    <dgm:pt modelId="{737E06A0-EDA0-4C69-993F-698C67540906}" type="pres">
      <dgm:prSet presAssocID="{095A098E-DED1-45F5-A797-F3D539987FD1}" presName="arrowWedge3" presStyleLbl="fgSibTrans2D1" presStyleIdx="2" presStyleCnt="5"/>
      <dgm:spPr/>
    </dgm:pt>
    <dgm:pt modelId="{D46975A1-B885-4DD1-9755-A35FF5CFD714}" type="pres">
      <dgm:prSet presAssocID="{56F22667-BA02-4C16-91A1-50EF358AADFF}" presName="arrowWedge4" presStyleLbl="fgSibTrans2D1" presStyleIdx="3" presStyleCnt="5"/>
      <dgm:spPr/>
    </dgm:pt>
    <dgm:pt modelId="{ECD8014B-49B8-411F-B0A8-932BCCCD5CCF}" type="pres">
      <dgm:prSet presAssocID="{C7E7D281-98EF-4755-8CDA-649859F74392}" presName="arrowWedge5" presStyleLbl="fgSibTrans2D1" presStyleIdx="4" presStyleCnt="5"/>
      <dgm:spPr/>
    </dgm:pt>
  </dgm:ptLst>
  <dgm:cxnLst>
    <dgm:cxn modelId="{A9183AC4-4593-47FE-9C7E-D8557F70982F}" type="presOf" srcId="{2CFC7006-24AA-4EF9-8B9A-2E4E1EFE73BC}" destId="{59004B44-4D00-4347-9F45-2F4506E39111}" srcOrd="0" destOrd="0" presId="urn:microsoft.com/office/officeart/2005/8/layout/cycle8"/>
    <dgm:cxn modelId="{C7B6B64F-3997-4E49-A8FB-80BEBCB786F8}" srcId="{3686809B-CE98-42DD-9D77-1E56CFEC1F70}" destId="{0D05BE84-0B0C-4517-B692-3E3142FB90EB}" srcOrd="4" destOrd="0" parTransId="{1AD9F555-8864-4C52-BD85-2FB2E111FE02}" sibTransId="{C7E7D281-98EF-4755-8CDA-649859F74392}"/>
    <dgm:cxn modelId="{7D5B3C05-D832-40D0-A93F-AE3E3605CC91}" type="presOf" srcId="{2CFC7006-24AA-4EF9-8B9A-2E4E1EFE73BC}" destId="{6C42C09D-E6D9-4AB4-BD96-7C6CF83AAB78}" srcOrd="1" destOrd="0" presId="urn:microsoft.com/office/officeart/2005/8/layout/cycle8"/>
    <dgm:cxn modelId="{DEC76194-BC23-49E9-887C-AE21D82EC5A0}" type="presOf" srcId="{0D05BE84-0B0C-4517-B692-3E3142FB90EB}" destId="{CE5495D8-4301-41D3-BED8-1970CC2F4E39}" srcOrd="0" destOrd="0" presId="urn:microsoft.com/office/officeart/2005/8/layout/cycle8"/>
    <dgm:cxn modelId="{B920D044-B1A3-48A4-AA2A-BC15C98D9639}" type="presOf" srcId="{7FC77AF8-BC35-46D7-902A-534CF48A081A}" destId="{433E385A-BB9C-4D69-BA4E-A0F6FD7E0E01}" srcOrd="0" destOrd="0" presId="urn:microsoft.com/office/officeart/2005/8/layout/cycle8"/>
    <dgm:cxn modelId="{9AF745BA-2CF1-4457-B6EC-FCBE7E608B3C}" type="presOf" srcId="{45C4082E-28C7-427A-AD88-B10160D69180}" destId="{C42A5E02-74C7-4AEB-8613-3127996C9389}" srcOrd="0" destOrd="0" presId="urn:microsoft.com/office/officeart/2005/8/layout/cycle8"/>
    <dgm:cxn modelId="{288B055B-069D-4C73-8C1C-6E8A42E3E8B6}" type="presOf" srcId="{3686809B-CE98-42DD-9D77-1E56CFEC1F70}" destId="{51C6EABF-A847-4762-814F-5EE496F7E938}" srcOrd="0" destOrd="0" presId="urn:microsoft.com/office/officeart/2005/8/layout/cycle8"/>
    <dgm:cxn modelId="{91D3FCBB-1D12-4992-A0BC-3FBB763FC09B}" srcId="{3686809B-CE98-42DD-9D77-1E56CFEC1F70}" destId="{7FC77AF8-BC35-46D7-902A-534CF48A081A}" srcOrd="1" destOrd="0" parTransId="{ED895DF3-5BAE-442B-ACE2-8ECE80A3A549}" sibTransId="{07D2525F-7E1A-4EAE-B3BD-FF8C8BFA8BE2}"/>
    <dgm:cxn modelId="{58553280-560A-4EFB-80AA-C0F9F3CDCD87}" type="presOf" srcId="{FAD8D0C5-D9FB-4180-830D-D2DB25FE44B2}" destId="{AC653035-2947-41A9-9B6D-AB7B5B7D9371}" srcOrd="1" destOrd="0" presId="urn:microsoft.com/office/officeart/2005/8/layout/cycle8"/>
    <dgm:cxn modelId="{BAFB9C51-5C9E-4819-AB08-550A1BBCEC00}" srcId="{3686809B-CE98-42DD-9D77-1E56CFEC1F70}" destId="{2CFC7006-24AA-4EF9-8B9A-2E4E1EFE73BC}" srcOrd="2" destOrd="0" parTransId="{16FED66A-23DE-4FE4-A34D-EC48EAAD6060}" sibTransId="{095A098E-DED1-45F5-A797-F3D539987FD1}"/>
    <dgm:cxn modelId="{BEC7C706-F904-47B8-B295-0B46DB0677F3}" type="presOf" srcId="{0D05BE84-0B0C-4517-B692-3E3142FB90EB}" destId="{33B525FD-4BA2-46FE-AC06-8DC066B763B2}" srcOrd="1" destOrd="0" presId="urn:microsoft.com/office/officeart/2005/8/layout/cycle8"/>
    <dgm:cxn modelId="{86E12D22-02D1-41B5-88C9-51DA51635B14}" srcId="{3686809B-CE98-42DD-9D77-1E56CFEC1F70}" destId="{FAD8D0C5-D9FB-4180-830D-D2DB25FE44B2}" srcOrd="3" destOrd="0" parTransId="{27B0A929-07DD-4066-AFD9-466DD6483A51}" sibTransId="{56F22667-BA02-4C16-91A1-50EF358AADFF}"/>
    <dgm:cxn modelId="{EA239AFC-441A-4550-ADCC-F7D6D9819816}" srcId="{3686809B-CE98-42DD-9D77-1E56CFEC1F70}" destId="{45C4082E-28C7-427A-AD88-B10160D69180}" srcOrd="0" destOrd="0" parTransId="{C2C8234C-EB64-4C8F-B750-BDA099B6D961}" sibTransId="{584579BA-A051-452A-BA6B-AF1A84BB3B3C}"/>
    <dgm:cxn modelId="{C4520128-1481-404B-BAD6-CC70BC306E84}" type="presOf" srcId="{FAD8D0C5-D9FB-4180-830D-D2DB25FE44B2}" destId="{37F88218-DA2E-49A9-A71D-115B56C481A2}" srcOrd="0" destOrd="0" presId="urn:microsoft.com/office/officeart/2005/8/layout/cycle8"/>
    <dgm:cxn modelId="{B99E953D-D9F7-4C5B-A89B-C9429A8C835D}" type="presOf" srcId="{7FC77AF8-BC35-46D7-902A-534CF48A081A}" destId="{538AE8BD-DBDC-4D7C-96E7-C438AF3B3CB2}" srcOrd="1" destOrd="0" presId="urn:microsoft.com/office/officeart/2005/8/layout/cycle8"/>
    <dgm:cxn modelId="{628E5779-9C67-4030-BDCE-DC97EF8D8A88}" type="presOf" srcId="{45C4082E-28C7-427A-AD88-B10160D69180}" destId="{D4584C07-9021-418D-9840-66E4EEC4BE4D}" srcOrd="1" destOrd="0" presId="urn:microsoft.com/office/officeart/2005/8/layout/cycle8"/>
    <dgm:cxn modelId="{9D038E41-80C3-47F9-8974-BA70C4AA6AD3}" type="presParOf" srcId="{51C6EABF-A847-4762-814F-5EE496F7E938}" destId="{C42A5E02-74C7-4AEB-8613-3127996C9389}" srcOrd="0" destOrd="0" presId="urn:microsoft.com/office/officeart/2005/8/layout/cycle8"/>
    <dgm:cxn modelId="{C3A81B0B-8AEE-4B7F-B3FE-192C720E8878}" type="presParOf" srcId="{51C6EABF-A847-4762-814F-5EE496F7E938}" destId="{8D34CBF3-2B24-418E-9C3E-1CDB8A27B6B8}" srcOrd="1" destOrd="0" presId="urn:microsoft.com/office/officeart/2005/8/layout/cycle8"/>
    <dgm:cxn modelId="{611F6F1F-EC8E-4DB0-8451-729075B491F7}" type="presParOf" srcId="{51C6EABF-A847-4762-814F-5EE496F7E938}" destId="{07AB41D8-B5D2-4349-9522-6BCB729EAAA9}" srcOrd="2" destOrd="0" presId="urn:microsoft.com/office/officeart/2005/8/layout/cycle8"/>
    <dgm:cxn modelId="{81569CF3-99AE-4E6E-A79D-20F7BB55E28B}" type="presParOf" srcId="{51C6EABF-A847-4762-814F-5EE496F7E938}" destId="{D4584C07-9021-418D-9840-66E4EEC4BE4D}" srcOrd="3" destOrd="0" presId="urn:microsoft.com/office/officeart/2005/8/layout/cycle8"/>
    <dgm:cxn modelId="{BC276EB5-362C-4B35-AFFA-1748A37EA3A1}" type="presParOf" srcId="{51C6EABF-A847-4762-814F-5EE496F7E938}" destId="{433E385A-BB9C-4D69-BA4E-A0F6FD7E0E01}" srcOrd="4" destOrd="0" presId="urn:microsoft.com/office/officeart/2005/8/layout/cycle8"/>
    <dgm:cxn modelId="{D61B1104-31FD-4942-A5D3-8E3AED0857E6}" type="presParOf" srcId="{51C6EABF-A847-4762-814F-5EE496F7E938}" destId="{DD97FB9F-6067-4F75-ADFC-4A599A3D4BBF}" srcOrd="5" destOrd="0" presId="urn:microsoft.com/office/officeart/2005/8/layout/cycle8"/>
    <dgm:cxn modelId="{170CD544-2FFB-48A9-97CE-48286B214C4A}" type="presParOf" srcId="{51C6EABF-A847-4762-814F-5EE496F7E938}" destId="{DD9E241C-FD0F-4AF7-9575-9174D3B57763}" srcOrd="6" destOrd="0" presId="urn:microsoft.com/office/officeart/2005/8/layout/cycle8"/>
    <dgm:cxn modelId="{FC192FDA-E01D-465E-845D-9C2636144BB8}" type="presParOf" srcId="{51C6EABF-A847-4762-814F-5EE496F7E938}" destId="{538AE8BD-DBDC-4D7C-96E7-C438AF3B3CB2}" srcOrd="7" destOrd="0" presId="urn:microsoft.com/office/officeart/2005/8/layout/cycle8"/>
    <dgm:cxn modelId="{0EDA87CD-12C1-4746-A044-9DE9EA8280FA}" type="presParOf" srcId="{51C6EABF-A847-4762-814F-5EE496F7E938}" destId="{59004B44-4D00-4347-9F45-2F4506E39111}" srcOrd="8" destOrd="0" presId="urn:microsoft.com/office/officeart/2005/8/layout/cycle8"/>
    <dgm:cxn modelId="{6370DB57-EDBE-4603-82E1-FDEDD04BF6BF}" type="presParOf" srcId="{51C6EABF-A847-4762-814F-5EE496F7E938}" destId="{93848DA6-8917-43DC-AF96-9ECAA27A4467}" srcOrd="9" destOrd="0" presId="urn:microsoft.com/office/officeart/2005/8/layout/cycle8"/>
    <dgm:cxn modelId="{AAA7DCCC-B138-4BEE-B19E-AE3EC586C7AE}" type="presParOf" srcId="{51C6EABF-A847-4762-814F-5EE496F7E938}" destId="{76A202CC-3A81-4293-B018-ED98117DB2C9}" srcOrd="10" destOrd="0" presId="urn:microsoft.com/office/officeart/2005/8/layout/cycle8"/>
    <dgm:cxn modelId="{9EA22DAB-F5C4-4A17-97A5-72AC06FCB2BE}" type="presParOf" srcId="{51C6EABF-A847-4762-814F-5EE496F7E938}" destId="{6C42C09D-E6D9-4AB4-BD96-7C6CF83AAB78}" srcOrd="11" destOrd="0" presId="urn:microsoft.com/office/officeart/2005/8/layout/cycle8"/>
    <dgm:cxn modelId="{7978295D-6242-4979-89DB-E4BBA0CB2927}" type="presParOf" srcId="{51C6EABF-A847-4762-814F-5EE496F7E938}" destId="{37F88218-DA2E-49A9-A71D-115B56C481A2}" srcOrd="12" destOrd="0" presId="urn:microsoft.com/office/officeart/2005/8/layout/cycle8"/>
    <dgm:cxn modelId="{5D397522-126E-46D6-833F-E335714606F0}" type="presParOf" srcId="{51C6EABF-A847-4762-814F-5EE496F7E938}" destId="{C63C97B1-A219-4207-A9F8-1038C639F809}" srcOrd="13" destOrd="0" presId="urn:microsoft.com/office/officeart/2005/8/layout/cycle8"/>
    <dgm:cxn modelId="{2C90E507-B681-4185-9503-8DE1DBFE1E54}" type="presParOf" srcId="{51C6EABF-A847-4762-814F-5EE496F7E938}" destId="{9E298A40-5097-49E6-B01E-3EA13270DE4E}" srcOrd="14" destOrd="0" presId="urn:microsoft.com/office/officeart/2005/8/layout/cycle8"/>
    <dgm:cxn modelId="{D3B298CC-5971-4A51-A823-BE8D9373B45A}" type="presParOf" srcId="{51C6EABF-A847-4762-814F-5EE496F7E938}" destId="{AC653035-2947-41A9-9B6D-AB7B5B7D9371}" srcOrd="15" destOrd="0" presId="urn:microsoft.com/office/officeart/2005/8/layout/cycle8"/>
    <dgm:cxn modelId="{777001C2-3BBE-4DB3-843C-02EC6F25D55A}" type="presParOf" srcId="{51C6EABF-A847-4762-814F-5EE496F7E938}" destId="{CE5495D8-4301-41D3-BED8-1970CC2F4E39}" srcOrd="16" destOrd="0" presId="urn:microsoft.com/office/officeart/2005/8/layout/cycle8"/>
    <dgm:cxn modelId="{CD4D892C-6949-4AEC-BA19-ED8DAA03B195}" type="presParOf" srcId="{51C6EABF-A847-4762-814F-5EE496F7E938}" destId="{2E4F3EA4-F909-4B36-BC3E-99D5EE1DFA29}" srcOrd="17" destOrd="0" presId="urn:microsoft.com/office/officeart/2005/8/layout/cycle8"/>
    <dgm:cxn modelId="{984DA053-EE0F-4052-A35A-C5F8938551B8}" type="presParOf" srcId="{51C6EABF-A847-4762-814F-5EE496F7E938}" destId="{D0F3C4CF-D387-4DE4-8E03-B159697A7514}" srcOrd="18" destOrd="0" presId="urn:microsoft.com/office/officeart/2005/8/layout/cycle8"/>
    <dgm:cxn modelId="{F385923A-E457-406A-8D4B-B7E04C85DB27}" type="presParOf" srcId="{51C6EABF-A847-4762-814F-5EE496F7E938}" destId="{33B525FD-4BA2-46FE-AC06-8DC066B763B2}" srcOrd="19" destOrd="0" presId="urn:microsoft.com/office/officeart/2005/8/layout/cycle8"/>
    <dgm:cxn modelId="{C6004A1F-20B8-499C-ACBA-26C7082B46F4}" type="presParOf" srcId="{51C6EABF-A847-4762-814F-5EE496F7E938}" destId="{97BCD38D-4259-4479-AED3-847E709F0BE2}" srcOrd="20" destOrd="0" presId="urn:microsoft.com/office/officeart/2005/8/layout/cycle8"/>
    <dgm:cxn modelId="{5EA441F3-6974-4AC5-A4D5-2D96C99FF164}" type="presParOf" srcId="{51C6EABF-A847-4762-814F-5EE496F7E938}" destId="{3D480C81-EA54-47D6-AC4E-729F7DB3DB27}" srcOrd="21" destOrd="0" presId="urn:microsoft.com/office/officeart/2005/8/layout/cycle8"/>
    <dgm:cxn modelId="{37DCDE17-EFE9-49CF-AF1A-AF0A18BE928D}" type="presParOf" srcId="{51C6EABF-A847-4762-814F-5EE496F7E938}" destId="{737E06A0-EDA0-4C69-993F-698C67540906}" srcOrd="22" destOrd="0" presId="urn:microsoft.com/office/officeart/2005/8/layout/cycle8"/>
    <dgm:cxn modelId="{7B29FC8E-EEA4-401F-BFDC-0D8F863B555C}" type="presParOf" srcId="{51C6EABF-A847-4762-814F-5EE496F7E938}" destId="{D46975A1-B885-4DD1-9755-A35FF5CFD714}" srcOrd="23" destOrd="0" presId="urn:microsoft.com/office/officeart/2005/8/layout/cycle8"/>
    <dgm:cxn modelId="{02333A1D-6472-42CC-8BDA-BCB77465BEB5}" type="presParOf" srcId="{51C6EABF-A847-4762-814F-5EE496F7E938}" destId="{ECD8014B-49B8-411F-B0A8-932BCCCD5CCF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A5E02-74C7-4AEB-8613-3127996C9389}">
      <dsp:nvSpPr>
        <dsp:cNvPr id="0" name=""/>
        <dsp:cNvSpPr/>
      </dsp:nvSpPr>
      <dsp:spPr>
        <a:xfrm>
          <a:off x="1124117" y="372625"/>
          <a:ext cx="5056632" cy="5056632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761994" y="1222621"/>
        <a:ext cx="1625346" cy="1083564"/>
      </dsp:txXfrm>
    </dsp:sp>
    <dsp:sp modelId="{433E385A-BB9C-4D69-BA4E-A0F6FD7E0E01}">
      <dsp:nvSpPr>
        <dsp:cNvPr id="0" name=""/>
        <dsp:cNvSpPr/>
      </dsp:nvSpPr>
      <dsp:spPr>
        <a:xfrm>
          <a:off x="1167460" y="507469"/>
          <a:ext cx="5056632" cy="5056632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424172" y="2817868"/>
        <a:ext cx="1504950" cy="1203960"/>
      </dsp:txXfrm>
    </dsp:sp>
    <dsp:sp modelId="{59004B44-4D00-4347-9F45-2F4506E39111}">
      <dsp:nvSpPr>
        <dsp:cNvPr id="0" name=""/>
        <dsp:cNvSpPr/>
      </dsp:nvSpPr>
      <dsp:spPr>
        <a:xfrm>
          <a:off x="1053083" y="590542"/>
          <a:ext cx="5056632" cy="5056632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859024" y="4142224"/>
        <a:ext cx="1444752" cy="1324356"/>
      </dsp:txXfrm>
    </dsp:sp>
    <dsp:sp modelId="{37F88218-DA2E-49A9-A71D-115B56C481A2}">
      <dsp:nvSpPr>
        <dsp:cNvPr id="0" name=""/>
        <dsp:cNvSpPr/>
      </dsp:nvSpPr>
      <dsp:spPr>
        <a:xfrm>
          <a:off x="938707" y="507469"/>
          <a:ext cx="5056632" cy="5056632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233678" y="2817868"/>
        <a:ext cx="1504950" cy="1203960"/>
      </dsp:txXfrm>
    </dsp:sp>
    <dsp:sp modelId="{CE5495D8-4301-41D3-BED8-1970CC2F4E39}">
      <dsp:nvSpPr>
        <dsp:cNvPr id="0" name=""/>
        <dsp:cNvSpPr/>
      </dsp:nvSpPr>
      <dsp:spPr>
        <a:xfrm>
          <a:off x="982050" y="380994"/>
          <a:ext cx="5056632" cy="5039894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775459" y="1228176"/>
        <a:ext cx="1625346" cy="1079977"/>
      </dsp:txXfrm>
    </dsp:sp>
    <dsp:sp modelId="{97BCD38D-4259-4479-AED3-847E709F0BE2}">
      <dsp:nvSpPr>
        <dsp:cNvPr id="0" name=""/>
        <dsp:cNvSpPr/>
      </dsp:nvSpPr>
      <dsp:spPr>
        <a:xfrm>
          <a:off x="810849" y="59596"/>
          <a:ext cx="5682691" cy="568269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480C81-EA54-47D6-AC4E-729F7DB3DB27}">
      <dsp:nvSpPr>
        <dsp:cNvPr id="0" name=""/>
        <dsp:cNvSpPr/>
      </dsp:nvSpPr>
      <dsp:spPr>
        <a:xfrm>
          <a:off x="854780" y="194395"/>
          <a:ext cx="5682691" cy="568269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7E06A0-EDA0-4C69-993F-698C67540906}">
      <dsp:nvSpPr>
        <dsp:cNvPr id="0" name=""/>
        <dsp:cNvSpPr/>
      </dsp:nvSpPr>
      <dsp:spPr>
        <a:xfrm>
          <a:off x="740054" y="277722"/>
          <a:ext cx="5682691" cy="568269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6975A1-B885-4DD1-9755-A35FF5CFD714}">
      <dsp:nvSpPr>
        <dsp:cNvPr id="0" name=""/>
        <dsp:cNvSpPr/>
      </dsp:nvSpPr>
      <dsp:spPr>
        <a:xfrm>
          <a:off x="625328" y="194395"/>
          <a:ext cx="5682691" cy="568269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D8014B-49B8-411F-B0A8-932BCCCD5CCF}">
      <dsp:nvSpPr>
        <dsp:cNvPr id="0" name=""/>
        <dsp:cNvSpPr/>
      </dsp:nvSpPr>
      <dsp:spPr>
        <a:xfrm>
          <a:off x="669258" y="59655"/>
          <a:ext cx="5682691" cy="568269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0.61765</cdr:x>
      <cdr:y>0.63636</cdr:y>
    </cdr:from>
    <cdr:to>
      <cdr:x>0.89706</cdr:x>
      <cdr:y>0.75758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00400" y="3200400"/>
          <a:ext cx="14478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1600" dirty="0"/>
            <a:t>Appliances &amp; Devices</a:t>
          </a:r>
        </a:p>
        <a:p xmlns:a="http://schemas.openxmlformats.org/drawingml/2006/main">
          <a:endParaRPr lang="en-US" sz="1800" dirty="0"/>
        </a:p>
      </cdr:txBody>
    </cdr:sp>
  </cdr:relSizeAnchor>
  <cdr:relSizeAnchor xmlns:cdr="http://schemas.openxmlformats.org/drawingml/2006/chartDrawing">
    <cdr:from>
      <cdr:x>0.63235</cdr:x>
      <cdr:y>0.54545</cdr:y>
    </cdr:from>
    <cdr:to>
      <cdr:x>0.94118</cdr:x>
      <cdr:y>0.63636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276600" y="2743200"/>
          <a:ext cx="1600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/>
          <a:r>
            <a:rPr lang="en-US" sz="1600" dirty="0"/>
            <a:t>Infrastructure</a:t>
          </a:r>
          <a:endParaRPr lang="en-US" sz="1800" dirty="0"/>
        </a:p>
        <a:p xmlns:a="http://schemas.openxmlformats.org/drawingml/2006/main">
          <a:endParaRPr lang="en-US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0.63235</cdr:x>
      <cdr:y>0.62121</cdr:y>
    </cdr:from>
    <cdr:to>
      <cdr:x>0.91176</cdr:x>
      <cdr:y>0.75758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76600" y="3124200"/>
          <a:ext cx="1447791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1600" dirty="0"/>
            <a:t>Appliances &amp; Devices</a:t>
          </a:r>
        </a:p>
        <a:p xmlns:a="http://schemas.openxmlformats.org/drawingml/2006/main">
          <a:endParaRPr lang="en-US" sz="1800" dirty="0"/>
        </a:p>
      </cdr:txBody>
    </cdr:sp>
  </cdr:relSizeAnchor>
  <cdr:relSizeAnchor xmlns:cdr="http://schemas.openxmlformats.org/drawingml/2006/chartDrawing">
    <cdr:from>
      <cdr:x>0.63235</cdr:x>
      <cdr:y>0.54545</cdr:y>
    </cdr:from>
    <cdr:to>
      <cdr:x>0.94118</cdr:x>
      <cdr:y>0.62122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276567" y="2743200"/>
          <a:ext cx="1600233" cy="381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/>
          <a:r>
            <a:rPr lang="en-US" sz="1600" dirty="0"/>
            <a:t>Infrastructure</a:t>
          </a:r>
          <a:endParaRPr lang="en-US" sz="1800" dirty="0"/>
        </a:p>
        <a:p xmlns:a="http://schemas.openxmlformats.org/drawingml/2006/main">
          <a:endParaRPr lang="en-US" sz="1800" dirty="0"/>
        </a:p>
      </cdr:txBody>
    </cdr:sp>
  </cdr:relSizeAnchor>
  <cdr:relSizeAnchor xmlns:cdr="http://schemas.openxmlformats.org/drawingml/2006/chartDrawing">
    <cdr:from>
      <cdr:x>0.19118</cdr:x>
      <cdr:y>0.15152</cdr:y>
    </cdr:from>
    <cdr:to>
      <cdr:x>0.47059</cdr:x>
      <cdr:y>0.27273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990600" y="762000"/>
          <a:ext cx="1447791" cy="609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/>
          <a:r>
            <a:rPr lang="en-US" sz="1800" b="1" dirty="0">
              <a:solidFill>
                <a:srgbClr val="C00000"/>
              </a:solidFill>
              <a:latin typeface="Lucida Grande"/>
            </a:rPr>
            <a:t>“Savings”</a:t>
          </a:r>
        </a:p>
        <a:p xmlns:a="http://schemas.openxmlformats.org/drawingml/2006/main">
          <a:pPr algn="ctr" rtl="0"/>
          <a:r>
            <a:rPr lang="en-US" sz="1800" b="1" dirty="0">
              <a:solidFill>
                <a:srgbClr val="C00000"/>
              </a:solidFill>
              <a:latin typeface="Lucida Grande"/>
            </a:rPr>
            <a:t>6%</a:t>
          </a:r>
        </a:p>
        <a:p xmlns:a="http://schemas.openxmlformats.org/drawingml/2006/main">
          <a:endParaRPr lang="en-US" sz="1800" dirty="0">
            <a:latin typeface="Lucida Grande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0.78182</cdr:x>
      <cdr:y>0.43011</cdr:y>
    </cdr:from>
    <cdr:to>
      <cdr:x>0.91818</cdr:x>
      <cdr:y>0.53047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53200" y="2286000"/>
          <a:ext cx="11430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0.44545</cdr:x>
      <cdr:y>0.21505</cdr:y>
    </cdr:from>
    <cdr:to>
      <cdr:x>0.60909</cdr:x>
      <cdr:y>0.34409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33800" y="1143000"/>
          <a:ext cx="13716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0.72621</cdr:x>
      <cdr:y>0</cdr:y>
    </cdr:from>
    <cdr:to>
      <cdr:x>0.92983</cdr:x>
      <cdr:y>0.48256</cdr:y>
    </cdr:to>
    <cdr:pic>
      <cdr:nvPicPr>
        <cdr:cNvPr id="4" name="Picture 3" descr="pet plastic bottle.jpg">
          <a:extLst xmlns:a="http://schemas.openxmlformats.org/drawingml/2006/main">
            <a:ext uri="{FF2B5EF4-FFF2-40B4-BE49-F238E27FC236}">
              <a16:creationId xmlns="" xmlns:a16="http://schemas.microsoft.com/office/drawing/2014/main" id="{048B665F-68DE-4B76-8EC1-B4A803EEC48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clrChange>
            <a:clrFrom>
              <a:srgbClr val="FFFFFF"/>
            </a:clrFrom>
            <a:clrTo>
              <a:srgbClr val="FFFFFF">
                <a:alpha val="0"/>
              </a:srgbClr>
            </a:clrTo>
          </a:clrChange>
        </a:blip>
        <a:stretch xmlns:a="http://schemas.openxmlformats.org/drawingml/2006/main">
          <a:fillRect/>
        </a:stretch>
      </cdr:blipFill>
      <cdr:spPr>
        <a:xfrm xmlns:a="http://schemas.openxmlformats.org/drawingml/2006/main" rot="1884264">
          <a:off x="5478377" y="-685893"/>
          <a:ext cx="1536068" cy="234415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outerShdw blurRad="254000" dist="76200" dir="14340000" algn="t" rotWithShape="0">
            <a:prstClr val="black">
              <a:alpha val="40000"/>
            </a:prstClr>
          </a:outerShdw>
        </a:effec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85CF4DB-7E7B-45C2-98CA-8EC5F0DB389E}" type="datetimeFigureOut">
              <a:rPr lang="en-US"/>
              <a:pPr/>
              <a:t>4/17/2018</a:t>
            </a:fld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B67F866-75A4-4071-ADAB-4E73F7EADF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6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EF23BD1-01E3-436F-B434-AF9D3E585A98}" type="datetimeFigureOut">
              <a:rPr lang="en-US"/>
              <a:pPr/>
              <a:t>4/17/2018</a:t>
            </a:fld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8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0BD2D32-9C0D-4121-B796-D1B09B90A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63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D32-9C0D-4121-B796-D1B09B90AE2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18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D32-9C0D-4121-B796-D1B09B90AE2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61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D32-9C0D-4121-B796-D1B09B90AE2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2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D32-9C0D-4121-B796-D1B09B90AE2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65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5791"/>
            <a:ext cx="5486400" cy="41833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0442">
              <a:spcBef>
                <a:spcPts val="421"/>
              </a:spcBef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437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D32-9C0D-4121-B796-D1B09B90AE2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43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D32-9C0D-4121-B796-D1B09B90AE2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97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D32-9C0D-4121-B796-D1B09B90AE2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31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D32-9C0D-4121-B796-D1B09B90AE2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72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i="1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D32-9C0D-4121-B796-D1B09B90AE2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58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D32-9C0D-4121-B796-D1B09B90AE2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60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D32-9C0D-4121-B796-D1B09B90AE2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34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5DBC3-8F00-4DE4-8514-38BC8940E9F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11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1A95-889B-4AE3-B364-5D353ADACB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11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D32-9C0D-4121-B796-D1B09B90AE2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78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5791"/>
            <a:ext cx="5486400" cy="41833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632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3BCFF-840A-4800-B2DB-7E4D23DC5F7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588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1A95-889B-4AE3-B364-5D353ADACB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776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1A95-889B-4AE3-B364-5D353ADACB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702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D32-9C0D-4121-B796-D1B09B90AE2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67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D32-9C0D-4121-B796-D1B09B90AE2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436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D32-9C0D-4121-B796-D1B09B90AE2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7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i="1" kern="120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D32-9C0D-4121-B796-D1B09B90AE2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305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D32-9C0D-4121-B796-D1B09B90AE2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620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i="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D32-9C0D-4121-B796-D1B09B90AE2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888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D32-9C0D-4121-B796-D1B09B90AE2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49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D32-9C0D-4121-B796-D1B09B90AE2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63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D32-9C0D-4121-B796-D1B09B90AE2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860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D32-9C0D-4121-B796-D1B09B90AE2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03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D32-9C0D-4121-B796-D1B09B90AE2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06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1A95-889B-4AE3-B364-5D353ADACB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18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D32-9C0D-4121-B796-D1B09B90AE2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55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D32-9C0D-4121-B796-D1B09B90AE2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43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D32-9C0D-4121-B796-D1B09B90AE2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31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D32-9C0D-4121-B796-D1B09B90AE2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9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826C41-4B6B-4AD0-9CBD-2F77F48AE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E3119F9-A005-4511-8425-52F016A11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15F2E5-EE61-4EB3-BC0D-49E01734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17049A-24BB-4913-9235-F8B787921996}" type="datetimeFigureOut">
              <a:rPr lang="en-US" smtClean="0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A927FF-ECDF-4590-BFEE-A9C5E171D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6B0B51-80BA-4D82-BB48-880C15D75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EF8B6-6A60-465F-8042-32C4634D0B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57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76C9F0-24C2-46F4-9B76-3B8EED49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A907C80-5DF3-4C18-B04F-C03F8112F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8384DD-74F0-4EEA-BAC6-3BDA68D3D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BC9115-C826-4380-B70D-0ADD83098764}" type="datetimeFigureOut">
              <a:rPr lang="en-US" smtClean="0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43FD02-1DC6-4873-80ED-8E98052F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F38BE5C-E1C7-4DF0-81A5-B77644479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D845C-8909-48BE-93B9-DFE34C52B6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6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E84DC37-77FA-4ACC-AB79-4473E0AFF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DFCDED4-30B7-403C-8791-53845C608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3E8D83-208D-4AF0-913E-CD21E0CEE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649508-31C2-4E4E-A12B-E02A3C272618}" type="datetimeFigureOut">
              <a:rPr lang="en-US" smtClean="0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A097EC-BBDE-4CA8-BBA8-80D0F8BA8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B324B6-AC9D-4A6B-A16F-2E26C8B85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7B829-59F1-41E2-B52E-8A1EA155A2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6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024635-240E-4364-8FCE-019F05384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844C10-248E-4AFD-A239-F31479529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1CBF9E-3A68-489C-A9FD-7AFF9B99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A12BBB-EB9A-4C6A-9F54-45FD872FCE92}" type="datetimeFigureOut">
              <a:rPr lang="en-US" smtClean="0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06C7AF-47F5-4550-BACD-10F0CD0D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D2A46B-1106-48FF-8650-5E5F6FCCC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0101E-804E-4046-A27E-957AF13B5F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9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A404FD-3F46-4067-958A-09C29A50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71EB8AD-EA55-4E21-9DF3-6FF9057F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D49F42-E775-4722-9479-2FE45BD7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038E8-4002-499E-9E7F-C334FF4C3D26}" type="datetimeFigureOut">
              <a:rPr lang="en-US" smtClean="0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6261A8-F160-464B-99F2-4F8E7981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3790A1-D907-4C0C-B320-8A880891B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40327-B833-402A-848F-9231048C79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6E5816-76B4-4BE0-806D-744409DCA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6FB2B4-3C29-4478-A3D3-A915B42A4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3FA5D9-EB1D-47F5-AEAE-C702CB0E0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55A882-C6A4-4E22-8893-DDF28E57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820385-AF07-469B-B5F9-0D62636A14E3}" type="datetimeFigureOut">
              <a:rPr lang="en-US" smtClean="0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D21559-5670-4CDB-8311-A91347208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8481F3-2233-4EE5-B2C2-E05BD9D0C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1CCEB-A466-4AA1-B2AC-864896D4F3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D6F15F-F3DB-4C16-A84A-4286C02A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C5E93E-4395-4A5B-AE8B-32983F61E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168B471-8A5C-4BA1-BF0A-FF7C0324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BFD3F0F-E641-4817-A8AE-6DBEA331B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1993F42-2125-463A-B705-38331437D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20A78F8-147D-42D0-B47C-597206931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4854D0-0DC8-40DE-9DF8-85D6229B2596}" type="datetimeFigureOut">
              <a:rPr lang="en-US" smtClean="0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BCAB17B-41AD-4BD0-8DE1-2EE2D79C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2D2F714-7CA7-46A9-AA5B-8CD9A274C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F7807-E4DA-4006-ADE3-B5D4821B0D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9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BD2270-BE40-4017-B8CE-23CFA37CE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1A6E07D-1491-425D-84DC-D0AD4A88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268823-BE9A-44D0-9CE2-18E809657631}" type="datetimeFigureOut">
              <a:rPr lang="en-US" smtClean="0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5EB6FCE-076B-4D4F-B8E6-5A5A8C992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5F7403C-0D6C-4D01-8770-9304F9B7F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E6527-FF58-43ED-9418-FAE8ED5FFC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9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DF8036F-AB39-484B-9EC0-A446B139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DB1933-454D-43B9-87B6-760FDD9D4A08}" type="datetimeFigureOut">
              <a:rPr lang="en-US" smtClean="0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25A175C-66FC-4150-A276-A602B9A98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F1032CC-0C61-4D79-8744-A1879716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2E5D6-5200-41E0-AA97-52666BA988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5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1B6804-0C3C-4E83-8BAE-3B37DA360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9C6DAE-C5B2-4C1B-A89B-3EAF31364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7FE206F-7284-4716-8147-5D4DFF75B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DA7F4E7-C419-4AFD-99B1-3D2F3F2C9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A4AF3B-95E1-421D-859D-0BE162979A0C}" type="datetimeFigureOut">
              <a:rPr lang="en-US" smtClean="0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FF783D9-7FCC-4BAC-B07F-71F61910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99F1D46-8007-4E9E-93B9-AFE54DF7A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6DE36-5CED-4ED1-8036-04BFB75FBF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9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C42A64-D848-41D0-AD83-39B638184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6849F4E-AB08-415F-9D51-71CEAED43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7920518-5EA5-447E-A0BD-CEC60BCFF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9374A7-AE62-4446-A5A7-1E38C445B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959D4-3258-4814-9AF8-F129E9D05AFD}" type="datetimeFigureOut">
              <a:rPr lang="en-US" smtClean="0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F4B7AF-5539-49F0-B8C9-3E19A163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E7189FC-D555-4B18-94CB-6D1EA366F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57898-E660-4FFA-8E92-F4A64E694A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9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5BA480C-BF9D-487B-A6C2-453F31B8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A3F0CFD-1ECB-4BC9-A368-8D6C719AB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1E5A14-DCE9-4EDE-A647-F1EE1F784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BE6D6F-5813-4DCA-9081-7C70D4D8741D}" type="datetimeFigureOut">
              <a:rPr lang="en-US" smtClean="0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4B3E32-ACC6-4DDC-A453-4F8C6379F2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1DD207-1E30-433F-A0CB-F9521A5B9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77012C-A4B4-43FD-A8A2-AC4ECDFDA3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1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9.png"/><Relationship Id="rId3" Type="http://schemas.openxmlformats.org/officeDocument/2006/relationships/image" Target="../media/image15.jp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3.jpeg"/><Relationship Id="rId5" Type="http://schemas.openxmlformats.org/officeDocument/2006/relationships/image" Target="../media/image17.jpeg"/><Relationship Id="rId10" Type="http://schemas.microsoft.com/office/2007/relationships/diagramDrawing" Target="../diagrams/drawing1.xml"/><Relationship Id="rId4" Type="http://schemas.openxmlformats.org/officeDocument/2006/relationships/image" Target="../media/image16.jpeg"/><Relationship Id="rId9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https://www.google.com/url?sa=i&amp;rct=j&amp;q=&amp;esrc=s&amp;source=images&amp;cd=&amp;cad=rja&amp;uact=8&amp;ved=0ahUKEwjLvcbDj4DXAhULxFQKHQUdDM8QjRwIBw&amp;url=https://commons.wikimedia.org/wiki/File:Ineo%2B_650.jpg&amp;psig=AOvVaw3X41r_naQIq0OeRHZfPXPT&amp;ust=1508620504738636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estcoastclimateforum.com/toolkit/homepag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oswer/docs/ghg_land_and_materials_management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chart" Target="../charts/chart3.xm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/>
          </p:cNvSpPr>
          <p:nvPr/>
        </p:nvSpPr>
        <p:spPr bwMode="auto">
          <a:xfrm>
            <a:off x="0" y="2209800"/>
            <a:ext cx="9144000" cy="2743200"/>
          </a:xfrm>
          <a:prstGeom prst="rect">
            <a:avLst/>
          </a:prstGeom>
          <a:solidFill>
            <a:schemeClr val="tx1">
              <a:lumMod val="85000"/>
              <a:lumOff val="15000"/>
              <a:alpha val="89999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Materials Management and Climate Change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An Introduction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58" y="685800"/>
            <a:ext cx="5600700" cy="4844303"/>
          </a:xfrm>
          <a:prstGeom prst="rect">
            <a:avLst/>
          </a:prstGeom>
          <a:effectLst/>
        </p:spPr>
      </p:pic>
      <p:cxnSp>
        <p:nvCxnSpPr>
          <p:cNvPr id="11" name="Straight Connector 10"/>
          <p:cNvCxnSpPr/>
          <p:nvPr/>
        </p:nvCxnSpPr>
        <p:spPr bwMode="auto">
          <a:xfrm>
            <a:off x="4876800" y="4495800"/>
            <a:ext cx="68580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800600" y="4572000"/>
            <a:ext cx="6096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 rot="4080466">
            <a:off x="1995012" y="2006441"/>
            <a:ext cx="838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100" b="1" dirty="0">
                <a:solidFill>
                  <a:srgbClr val="FFFFFF"/>
                </a:solidFill>
                <a:latin typeface="Arial"/>
              </a:rPr>
              <a:t>Disposal</a:t>
            </a:r>
          </a:p>
          <a:p>
            <a:pPr eaLnBrk="0" hangingPunct="0"/>
            <a:endParaRPr lang="en-US" sz="11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 rot="20828766">
            <a:off x="1663862" y="2858310"/>
            <a:ext cx="856913" cy="261610"/>
          </a:xfrm>
          <a:prstGeom prst="rect">
            <a:avLst/>
          </a:prstGeom>
          <a:solidFill>
            <a:srgbClr val="1F889D"/>
          </a:solidFill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100" b="1" i="1" dirty="0">
                <a:solidFill>
                  <a:srgbClr val="EFFBFF"/>
                </a:solidFill>
                <a:latin typeface="Arial"/>
              </a:rPr>
              <a:t>Resource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2517433" y="3757969"/>
            <a:ext cx="3352800" cy="2004305"/>
          </a:xfrm>
          <a:prstGeom prst="ellipse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3200" dirty="0">
              <a:solidFill>
                <a:srgbClr val="000000"/>
              </a:solidFill>
              <a:latin typeface="Times New Roman" pitchFamily="-65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43584" y="504002"/>
            <a:ext cx="6172200" cy="5410200"/>
          </a:xfrm>
          <a:prstGeom prst="ellipse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3200">
              <a:solidFill>
                <a:srgbClr val="000000"/>
              </a:solidFill>
              <a:latin typeface="Times New Roman" pitchFamily="-65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END-OF-LIFE Management vs. MATERIALS Management</a:t>
            </a:r>
            <a:endParaRPr lang="en-US" sz="2400" dirty="0"/>
          </a:p>
        </p:txBody>
      </p:sp>
      <p:sp>
        <p:nvSpPr>
          <p:cNvPr id="16" name="Rectangle 2"/>
          <p:cNvSpPr>
            <a:spLocks/>
          </p:cNvSpPr>
          <p:nvPr/>
        </p:nvSpPr>
        <p:spPr bwMode="auto">
          <a:xfrm>
            <a:off x="0" y="6019800"/>
            <a:ext cx="9144000" cy="584200"/>
          </a:xfrm>
          <a:prstGeom prst="rect">
            <a:avLst/>
          </a:prstGeom>
          <a:solidFill>
            <a:schemeClr val="tx1">
              <a:lumMod val="85000"/>
              <a:lumOff val="15000"/>
              <a:alpha val="89999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Material Lifecycle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E9506CE-A4BB-41BB-9EBB-0A9846D47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4" y="34124"/>
            <a:ext cx="2964122" cy="1821700"/>
          </a:xfrm>
          <a:prstGeom prst="rect">
            <a:avLst/>
          </a:prstGeom>
        </p:spPr>
      </p:pic>
      <p:pic>
        <p:nvPicPr>
          <p:cNvPr id="3076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170" y="4204275"/>
            <a:ext cx="2883353" cy="192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schoolworkhelper.net/wp-content/uploads/2011/06/landfill-landscap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95B6D9"/>
              </a:clrFrom>
              <a:clrTo>
                <a:srgbClr val="95B6D9">
                  <a:alpha val="0"/>
                </a:srgbClr>
              </a:clrTo>
            </a:clrChange>
            <a:grayscl/>
          </a:blip>
          <a:srcRect r="16000" b="2667"/>
          <a:stretch>
            <a:fillRect/>
          </a:stretch>
        </p:blipFill>
        <p:spPr bwMode="auto">
          <a:xfrm>
            <a:off x="0" y="3009900"/>
            <a:ext cx="4114800" cy="3124200"/>
          </a:xfrm>
          <a:prstGeom prst="rect">
            <a:avLst/>
          </a:prstGeom>
          <a:noFill/>
        </p:spPr>
      </p:pic>
      <p:grpSp>
        <p:nvGrpSpPr>
          <p:cNvPr id="14" name="Diagram group"/>
          <p:cNvGrpSpPr/>
          <p:nvPr/>
        </p:nvGrpSpPr>
        <p:grpSpPr>
          <a:xfrm rot="18939131">
            <a:off x="-2401958" y="3021550"/>
            <a:ext cx="5682691" cy="5356525"/>
            <a:chOff x="510928" y="364063"/>
            <a:chExt cx="5682691" cy="5682691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16" name="Circular Arrow 15"/>
            <p:cNvSpPr/>
            <p:nvPr/>
          </p:nvSpPr>
          <p:spPr>
            <a:xfrm flipH="1">
              <a:off x="510928" y="364063"/>
              <a:ext cx="5682691" cy="5682691"/>
            </a:xfrm>
            <a:prstGeom prst="circularArrow">
              <a:avLst>
                <a:gd name="adj1" fmla="val 5085"/>
                <a:gd name="adj2" fmla="val 327528"/>
                <a:gd name="adj3" fmla="val 12272472"/>
                <a:gd name="adj4" fmla="val 9000000"/>
                <a:gd name="adj5" fmla="val 5932"/>
              </a:avLst>
            </a:prstGeom>
            <a:sp3d z="50080" prstMaterial="plastic">
              <a:bevelT w="25400" h="25400"/>
              <a:bevelB w="25400" h="25400"/>
            </a:sp3d>
          </p:spPr>
          <p:style>
            <a:ln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13596656"/>
              </p:ext>
            </p:extLst>
          </p:nvPr>
        </p:nvGraphicFramePr>
        <p:xfrm>
          <a:off x="1219200" y="381000"/>
          <a:ext cx="71628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5" name="Rectangle 24"/>
          <p:cNvSpPr/>
          <p:nvPr/>
        </p:nvSpPr>
        <p:spPr>
          <a:xfrm>
            <a:off x="0" y="3676650"/>
            <a:ext cx="17878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Landfill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ctangle 2"/>
          <p:cNvSpPr>
            <a:spLocks/>
          </p:cNvSpPr>
          <p:nvPr/>
        </p:nvSpPr>
        <p:spPr bwMode="auto">
          <a:xfrm>
            <a:off x="0" y="6125028"/>
            <a:ext cx="9144000" cy="584200"/>
          </a:xfrm>
          <a:prstGeom prst="rect">
            <a:avLst/>
          </a:prstGeom>
          <a:solidFill>
            <a:schemeClr val="tx1">
              <a:lumMod val="85000"/>
              <a:lumOff val="15000"/>
              <a:alpha val="89999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Lifecycle of Concrete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</a:t>
            </a:r>
          </a:p>
        </p:txBody>
      </p:sp>
      <p:pic>
        <p:nvPicPr>
          <p:cNvPr id="9" name="Picture 4" descr="http://image.made-in-china.com/2f0j00yeFQpwJREGul/Wheeled-Excavators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728758" y="265102"/>
            <a:ext cx="2551725" cy="1743730"/>
          </a:xfrm>
          <a:prstGeom prst="rect">
            <a:avLst/>
          </a:prstGeom>
          <a:noFill/>
        </p:spPr>
      </p:pic>
      <p:sp>
        <p:nvSpPr>
          <p:cNvPr id="18" name="Circular Arrow 17"/>
          <p:cNvSpPr/>
          <p:nvPr/>
        </p:nvSpPr>
        <p:spPr>
          <a:xfrm rot="5200153" flipH="1">
            <a:off x="-993124" y="-3419908"/>
            <a:ext cx="5682691" cy="5356525"/>
          </a:xfrm>
          <a:prstGeom prst="circularArrow">
            <a:avLst>
              <a:gd name="adj1" fmla="val 5085"/>
              <a:gd name="adj2" fmla="val 327528"/>
              <a:gd name="adj3" fmla="val 12272472"/>
              <a:gd name="adj4" fmla="val 9976241"/>
              <a:gd name="adj5" fmla="val 5932"/>
            </a:avLst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z="50080" prstMaterial="plastic">
            <a:bevelT w="25400" h="25400"/>
            <a:bevelB w="25400" h="25400"/>
          </a:sp3d>
        </p:spPr>
        <p:style>
          <a:lnRef idx="1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4114800" y="46482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0" y="3052604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Recycling or Disposal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4900" y="335857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14850" y="200025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Manufacturing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38400" y="196792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Processing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8814" y="1715869"/>
            <a:ext cx="21571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chemeClr val="tx2"/>
                </a:solidFill>
                <a:latin typeface="Lucida Grande"/>
              </a:rPr>
              <a:t>Resource</a:t>
            </a:r>
          </a:p>
          <a:p>
            <a:pPr lvl="0"/>
            <a:r>
              <a:rPr lang="en-US" sz="3200" dirty="0">
                <a:solidFill>
                  <a:schemeClr val="tx2"/>
                </a:solidFill>
                <a:latin typeface="Lucida Grande"/>
              </a:rPr>
              <a:t>Extraction</a:t>
            </a:r>
          </a:p>
        </p:txBody>
      </p:sp>
      <p:pic>
        <p:nvPicPr>
          <p:cNvPr id="5122" name="Picture 2" descr="Inline image 2">
            <a:extLst>
              <a:ext uri="{FF2B5EF4-FFF2-40B4-BE49-F238E27FC236}">
                <a16:creationId xmlns="" xmlns:a16="http://schemas.microsoft.com/office/drawing/2014/main" id="{E8C03A65-BF86-4A8C-BA43-3F4AFBAE8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756" y="2530296"/>
            <a:ext cx="2218687" cy="95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SDAVIS04\Documents\My Files\A Toolkit Website\images\images\WCCF_icon_concrete_120px.png">
            <a:extLst>
              <a:ext uri="{FF2B5EF4-FFF2-40B4-BE49-F238E27FC236}">
                <a16:creationId xmlns="" xmlns:a16="http://schemas.microsoft.com/office/drawing/2014/main" id="{86A3006E-63BD-4526-A0CD-F6D88D2EB6E7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4" y="5745979"/>
            <a:ext cx="1200936" cy="1112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03714"/>
            <a:ext cx="4256049" cy="3681253"/>
          </a:xfrm>
          <a:prstGeom prst="rect">
            <a:avLst/>
          </a:prstGeom>
          <a:effectLst/>
        </p:spPr>
      </p:pic>
      <p:sp>
        <p:nvSpPr>
          <p:cNvPr id="8" name="Rectangle 2"/>
          <p:cNvSpPr>
            <a:spLocks/>
          </p:cNvSpPr>
          <p:nvPr/>
        </p:nvSpPr>
        <p:spPr bwMode="auto">
          <a:xfrm>
            <a:off x="0" y="6019800"/>
            <a:ext cx="9144000" cy="584200"/>
          </a:xfrm>
          <a:prstGeom prst="rect">
            <a:avLst/>
          </a:prstGeom>
          <a:solidFill>
            <a:schemeClr val="tx1">
              <a:lumMod val="85000"/>
              <a:lumOff val="15000"/>
              <a:alpha val="89999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Strategies to Reduce GHG Emissions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642597"/>
            <a:ext cx="7625576" cy="5216344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r>
              <a:rPr lang="en-US" sz="2800" dirty="0"/>
              <a:t>Ways to reduce material-related greenhouse gases for governments and others</a:t>
            </a:r>
          </a:p>
          <a:p>
            <a:pPr marL="0" indent="0">
              <a:buNone/>
            </a:pP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Recycling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Reusing Products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Reducing Material Use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Reducing Wasted Food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Reducing Building Materials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Climate Friendly Purchasing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Changing Consumption Behaviors</a:t>
            </a:r>
          </a:p>
        </p:txBody>
      </p:sp>
      <p:sp>
        <p:nvSpPr>
          <p:cNvPr id="6" name="TextBox 5"/>
          <p:cNvSpPr txBox="1"/>
          <p:nvPr/>
        </p:nvSpPr>
        <p:spPr>
          <a:xfrm rot="20828766">
            <a:off x="4816110" y="3135353"/>
            <a:ext cx="811311" cy="230832"/>
          </a:xfrm>
          <a:prstGeom prst="rect">
            <a:avLst/>
          </a:prstGeom>
          <a:solidFill>
            <a:srgbClr val="1F889D"/>
          </a:solidFill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900" b="1" i="1" dirty="0">
                <a:solidFill>
                  <a:schemeClr val="bg1"/>
                </a:solidFill>
                <a:latin typeface="Arial"/>
              </a:rPr>
              <a:t>Resource</a:t>
            </a:r>
          </a:p>
        </p:txBody>
      </p:sp>
    </p:spTree>
    <p:extLst>
      <p:ext uri="{BB962C8B-B14F-4D97-AF65-F5344CB8AC3E}">
        <p14:creationId xmlns:p14="http://schemas.microsoft.com/office/powerpoint/2010/main" val="3289790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5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237269"/>
              </p:ext>
            </p:extLst>
          </p:nvPr>
        </p:nvGraphicFramePr>
        <p:xfrm>
          <a:off x="495299" y="1219201"/>
          <a:ext cx="8115301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" name="Chart" r:id="rId4" imgW="0" imgH="0" progId="MSGraph.Chart.8">
                  <p:embed/>
                </p:oleObj>
              </mc:Choice>
              <mc:Fallback>
                <p:oleObj name="Chart" r:id="rId4" imgW="0" imgH="0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299" y="1219201"/>
                        <a:ext cx="8115301" cy="4572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Rectangle 3"/>
          <p:cNvSpPr>
            <a:spLocks/>
          </p:cNvSpPr>
          <p:nvPr/>
        </p:nvSpPr>
        <p:spPr bwMode="auto">
          <a:xfrm>
            <a:off x="1295400" y="228600"/>
            <a:ext cx="7543800" cy="10953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50800" tIns="50800" bIns="50800" anchor="ctr"/>
          <a:lstStyle/>
          <a:p>
            <a:r>
              <a:rPr lang="en-US" sz="2400" b="1" dirty="0">
                <a:solidFill>
                  <a:srgbClr val="343434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Energy Use: Recycled vs. Virgin Content Products</a:t>
            </a:r>
            <a:br>
              <a:rPr lang="en-US" sz="2400" b="1" dirty="0">
                <a:solidFill>
                  <a:srgbClr val="343434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b="1" dirty="0">
                <a:solidFill>
                  <a:srgbClr val="343434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(million BTUs/ ton)</a:t>
            </a:r>
            <a:r>
              <a:rPr lang="en-US" dirty="0">
                <a:solidFill>
                  <a:srgbClr val="343434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dirty="0">
                <a:solidFill>
                  <a:srgbClr val="343434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endParaRPr lang="en-US" dirty="0">
              <a:solidFill>
                <a:srgbClr val="343434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6019800"/>
            <a:ext cx="9144000" cy="584200"/>
          </a:xfrm>
          <a:prstGeom prst="rect">
            <a:avLst/>
          </a:prstGeom>
          <a:solidFill>
            <a:schemeClr val="tx1">
              <a:lumMod val="85000"/>
              <a:lumOff val="15000"/>
              <a:alpha val="89999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Recycling Reduces GHG Emissions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661025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/>
          </p:cNvSpPr>
          <p:nvPr/>
        </p:nvSpPr>
        <p:spPr bwMode="auto">
          <a:xfrm>
            <a:off x="0" y="6019800"/>
            <a:ext cx="9144000" cy="584200"/>
          </a:xfrm>
          <a:prstGeom prst="rect">
            <a:avLst/>
          </a:prstGeom>
          <a:solidFill>
            <a:schemeClr val="tx1">
              <a:lumMod val="85000"/>
              <a:lumOff val="15000"/>
              <a:alpha val="89999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Recycling &amp; Composting Key Materials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</a:t>
            </a:r>
          </a:p>
        </p:txBody>
      </p:sp>
      <p:sp>
        <p:nvSpPr>
          <p:cNvPr id="18" name="Rectangle 8"/>
          <p:cNvSpPr>
            <a:spLocks/>
          </p:cNvSpPr>
          <p:nvPr/>
        </p:nvSpPr>
        <p:spPr bwMode="auto">
          <a:xfrm>
            <a:off x="457201" y="542573"/>
            <a:ext cx="5486400" cy="2975831"/>
          </a:xfrm>
          <a:prstGeom prst="rect">
            <a:avLst/>
          </a:prstGeom>
          <a:noFill/>
          <a:ln w="317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lnSpc>
                <a:spcPct val="95000"/>
              </a:lnSpc>
            </a:pPr>
            <a:r>
              <a:rPr lang="en-US" sz="2000" b="1" dirty="0">
                <a:cs typeface="Arial" charset="0"/>
                <a:sym typeface="Arial" charset="0"/>
              </a:rPr>
              <a:t>Most Important Materials to Recycle and Compost: </a:t>
            </a:r>
            <a:br>
              <a:rPr lang="en-US" sz="2000" b="1" dirty="0">
                <a:cs typeface="Arial" charset="0"/>
                <a:sym typeface="Arial" charset="0"/>
              </a:rPr>
            </a:br>
            <a:endParaRPr lang="en-US" sz="2000" b="1" dirty="0">
              <a:cs typeface="Arial" charset="0"/>
              <a:sym typeface="Arial" charset="0"/>
            </a:endParaRPr>
          </a:p>
          <a:p>
            <a:pPr marL="800100" lvl="1" indent="-342900">
              <a:lnSpc>
                <a:spcPct val="95000"/>
              </a:lnSpc>
              <a:buFont typeface="+mj-lt"/>
              <a:buAutoNum type="arabicPeriod"/>
            </a:pPr>
            <a:r>
              <a:rPr lang="en-US" sz="2000" dirty="0"/>
              <a:t>Carpet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Core Recyclables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Aluminum &amp; Steel Cans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PET &amp; HDPE Plastics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Cardboard &amp; Paper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Dimensional Lumber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Food Scraps</a:t>
            </a:r>
            <a:endParaRPr lang="en-US" sz="2000" dirty="0">
              <a:solidFill>
                <a:schemeClr val="tx1"/>
              </a:solidFill>
              <a:cs typeface="Arial" charset="0"/>
              <a:sym typeface="Arial" charset="0"/>
            </a:endParaRPr>
          </a:p>
          <a:p>
            <a:pPr>
              <a:lnSpc>
                <a:spcPct val="95000"/>
              </a:lnSpc>
            </a:pPr>
            <a:endParaRPr lang="en-US" sz="20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3"/>
          <a:srcRect l="33103" t="18448" r="34266" b="7891"/>
          <a:stretch/>
        </p:blipFill>
        <p:spPr bwMode="auto">
          <a:xfrm>
            <a:off x="5943601" y="163588"/>
            <a:ext cx="2862740" cy="3733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4" name="Picture 4" descr="Image result for carpe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3" t="23774" r="32353" b="-1"/>
          <a:stretch/>
        </p:blipFill>
        <p:spPr bwMode="auto">
          <a:xfrm>
            <a:off x="195994" y="4001465"/>
            <a:ext cx="2070659" cy="182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lumbe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5"/>
          <a:stretch/>
        </p:blipFill>
        <p:spPr bwMode="auto">
          <a:xfrm>
            <a:off x="4561665" y="4001466"/>
            <a:ext cx="1943642" cy="182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 result for recyclable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8" t="46657" r="55111" b="2689"/>
          <a:stretch/>
        </p:blipFill>
        <p:spPr bwMode="auto">
          <a:xfrm>
            <a:off x="2453059" y="4001466"/>
            <a:ext cx="1911691" cy="182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873" y="6604000"/>
            <a:ext cx="879886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cs typeface="Arial" panose="020B0604020202020204" pitchFamily="34" charset="0"/>
              </a:rPr>
              <a:t>Source: EPA Report: Reducing Greenhouse Gas Emissions through Recycling and Composting, 2011</a:t>
            </a:r>
            <a:endParaRPr lang="en-US" sz="1200" dirty="0">
              <a:cs typeface="Arial" panose="020B0604020202020204" pitchFamily="34" charset="0"/>
              <a:sym typeface="Arial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2222" y="4008460"/>
            <a:ext cx="2256517" cy="181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130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8"/>
          <p:cNvSpPr>
            <a:spLocks/>
          </p:cNvSpPr>
          <p:nvPr/>
        </p:nvSpPr>
        <p:spPr bwMode="auto">
          <a:xfrm>
            <a:off x="123825" y="6622005"/>
            <a:ext cx="7162800" cy="254000"/>
          </a:xfrm>
          <a:prstGeom prst="rect">
            <a:avLst/>
          </a:prstGeom>
          <a:noFill/>
          <a:ln w="317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1200" dirty="0">
                <a:solidFill>
                  <a:schemeClr val="tx1"/>
                </a:solidFill>
                <a:cs typeface="Arial" charset="0"/>
                <a:sym typeface="Arial" charset="0"/>
              </a:rPr>
              <a:t>Source: </a:t>
            </a:r>
            <a:r>
              <a:rPr lang="en-US" sz="1200" dirty="0"/>
              <a:t>EPA Report: Advancing Sustainable Materials Management: Facts and Figures, 2014</a:t>
            </a:r>
            <a:endParaRPr lang="en-US" sz="1200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sp>
        <p:nvSpPr>
          <p:cNvPr id="17" name="Rectangle 2"/>
          <p:cNvSpPr>
            <a:spLocks/>
          </p:cNvSpPr>
          <p:nvPr/>
        </p:nvSpPr>
        <p:spPr bwMode="auto">
          <a:xfrm>
            <a:off x="0" y="6019800"/>
            <a:ext cx="9144000" cy="584200"/>
          </a:xfrm>
          <a:prstGeom prst="rect">
            <a:avLst/>
          </a:prstGeom>
          <a:solidFill>
            <a:schemeClr val="tx1">
              <a:lumMod val="85000"/>
              <a:lumOff val="15000"/>
              <a:alpha val="89999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Recycling vs. Total Waste Generated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</a:t>
            </a:r>
            <a:r>
              <a:rPr lang="en-US" sz="36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</a:p>
        </p:txBody>
      </p:sp>
      <p:sp>
        <p:nvSpPr>
          <p:cNvPr id="19" name="Rectangle 8"/>
          <p:cNvSpPr>
            <a:spLocks/>
          </p:cNvSpPr>
          <p:nvPr/>
        </p:nvSpPr>
        <p:spPr bwMode="auto">
          <a:xfrm rot="16200000">
            <a:off x="-799041" y="2904067"/>
            <a:ext cx="2150533" cy="304800"/>
          </a:xfrm>
          <a:prstGeom prst="rect">
            <a:avLst/>
          </a:prstGeom>
          <a:noFill/>
          <a:ln w="317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  <a:sym typeface="Arial" charset="0"/>
              </a:rPr>
              <a:t>Thousands of Tons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719094"/>
              </p:ext>
            </p:extLst>
          </p:nvPr>
        </p:nvGraphicFramePr>
        <p:xfrm>
          <a:off x="428626" y="541864"/>
          <a:ext cx="8444441" cy="5249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847918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69121" y="4191000"/>
            <a:ext cx="2512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1600" dirty="0">
                <a:solidFill>
                  <a:srgbClr val="000000"/>
                </a:solidFill>
                <a:latin typeface="Lucida Grande"/>
              </a:rPr>
              <a:t>2006 U.S. GHG inventory</a:t>
            </a:r>
          </a:p>
          <a:p>
            <a:pPr algn="ctr" eaLnBrk="0" hangingPunct="0"/>
            <a:r>
              <a:rPr lang="en-US" sz="1600" dirty="0">
                <a:solidFill>
                  <a:srgbClr val="000000"/>
                </a:solidFill>
                <a:latin typeface="Lucida Grande"/>
              </a:rPr>
              <a:t>with 32% recovery </a:t>
            </a:r>
          </a:p>
          <a:p>
            <a:pPr algn="ctr" eaLnBrk="0" hangingPunct="0"/>
            <a:r>
              <a:rPr lang="en-US" sz="1600" dirty="0">
                <a:solidFill>
                  <a:srgbClr val="000000"/>
                </a:solidFill>
                <a:latin typeface="Lucida Grande"/>
              </a:rPr>
              <a:t>(municipal solid waste)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0" y="419100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1600" dirty="0">
                <a:solidFill>
                  <a:srgbClr val="000000"/>
                </a:solidFill>
                <a:latin typeface="Lucida Grande"/>
              </a:rPr>
              <a:t>2006 U.S. GHG inventory with </a:t>
            </a:r>
          </a:p>
          <a:p>
            <a:pPr algn="ctr" eaLnBrk="0" hangingPunct="0"/>
            <a:r>
              <a:rPr lang="en-US" sz="1600" dirty="0">
                <a:solidFill>
                  <a:srgbClr val="000000"/>
                </a:solidFill>
                <a:latin typeface="Lucida Grande"/>
              </a:rPr>
              <a:t> hypothetical recovery rate </a:t>
            </a:r>
          </a:p>
          <a:p>
            <a:pPr algn="ctr" eaLnBrk="0" hangingPunct="0"/>
            <a:r>
              <a:rPr lang="en-US" sz="1600" dirty="0">
                <a:solidFill>
                  <a:srgbClr val="000000"/>
                </a:solidFill>
                <a:latin typeface="Lucida Grande"/>
              </a:rPr>
              <a:t>(~100% municipal solid waste + construction and demolition debris)</a:t>
            </a:r>
            <a:endParaRPr lang="en-US" sz="1600" b="1" dirty="0">
              <a:solidFill>
                <a:srgbClr val="000000"/>
              </a:solidFill>
              <a:latin typeface="Lucida Grande"/>
            </a:endParaRPr>
          </a:p>
        </p:txBody>
      </p:sp>
      <p:graphicFrame>
        <p:nvGraphicFramePr>
          <p:cNvPr id="18" name="Chart 17"/>
          <p:cNvGraphicFramePr/>
          <p:nvPr/>
        </p:nvGraphicFramePr>
        <p:xfrm>
          <a:off x="-228600" y="-533400"/>
          <a:ext cx="5181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938891950"/>
              </p:ext>
            </p:extLst>
          </p:nvPr>
        </p:nvGraphicFramePr>
        <p:xfrm>
          <a:off x="4191000" y="-533400"/>
          <a:ext cx="5181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2"/>
          <p:cNvSpPr>
            <a:spLocks/>
          </p:cNvSpPr>
          <p:nvPr/>
        </p:nvSpPr>
        <p:spPr bwMode="auto">
          <a:xfrm>
            <a:off x="0" y="6019800"/>
            <a:ext cx="9144000" cy="584200"/>
          </a:xfrm>
          <a:prstGeom prst="rect">
            <a:avLst/>
          </a:prstGeom>
          <a:solidFill>
            <a:schemeClr val="tx1">
              <a:lumMod val="85000"/>
              <a:lumOff val="15000"/>
              <a:alpha val="89999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Limits of Recycling and Composting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5654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7150" y="6572250"/>
            <a:ext cx="7162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 A study commissioned by Oregon Dept of Environmental Quality </a:t>
            </a: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5943600"/>
            <a:ext cx="9144000" cy="584200"/>
          </a:xfrm>
          <a:prstGeom prst="rect">
            <a:avLst/>
          </a:prstGeom>
          <a:solidFill>
            <a:schemeClr val="tx1">
              <a:lumMod val="85000"/>
              <a:lumOff val="15000"/>
              <a:alpha val="89999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Reuse Reduces GHG Emissions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612995429"/>
              </p:ext>
            </p:extLst>
          </p:nvPr>
        </p:nvGraphicFramePr>
        <p:xfrm>
          <a:off x="685800" y="914400"/>
          <a:ext cx="7543800" cy="4857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3886200" y="1995662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Plastic bottle, recycled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4D12267-842B-4B9C-9CBE-F1C3E3A257F1}"/>
              </a:ext>
            </a:extLst>
          </p:cNvPr>
          <p:cNvSpPr txBox="1"/>
          <p:nvPr/>
        </p:nvSpPr>
        <p:spPr>
          <a:xfrm>
            <a:off x="1042922" y="352336"/>
            <a:ext cx="7591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Relative Greenhouse Gas Emissions of Water Consumption Options</a:t>
            </a:r>
          </a:p>
        </p:txBody>
      </p:sp>
      <p:sp>
        <p:nvSpPr>
          <p:cNvPr id="4" name="Oval 3"/>
          <p:cNvSpPr/>
          <p:nvPr/>
        </p:nvSpPr>
        <p:spPr>
          <a:xfrm>
            <a:off x="5715000" y="4562476"/>
            <a:ext cx="19812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1" t="28512" r="23966" b="11294"/>
          <a:stretch/>
        </p:blipFill>
        <p:spPr>
          <a:xfrm rot="20392221">
            <a:off x="7217799" y="2933564"/>
            <a:ext cx="956802" cy="16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93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="" xmlns:a16="http://schemas.microsoft.com/office/drawing/2014/main" id="{E79FB383-AFFD-4522-A77E-0E4446D4A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652" t="4657" r="7805" b="1587"/>
          <a:stretch/>
        </p:blipFill>
        <p:spPr bwMode="auto">
          <a:xfrm>
            <a:off x="2286000" y="4701128"/>
            <a:ext cx="1424105" cy="136513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9394" name="Rectangle 2"/>
          <p:cNvSpPr>
            <a:spLocks noGrp="1" noChangeArrowheads="1"/>
          </p:cNvSpPr>
          <p:nvPr>
            <p:ph idx="1"/>
          </p:nvPr>
        </p:nvSpPr>
        <p:spPr>
          <a:xfrm>
            <a:off x="3886200" y="0"/>
            <a:ext cx="5257800" cy="3657600"/>
          </a:xfrm>
          <a:ln/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en-US" sz="1600" dirty="0"/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0" y="6017832"/>
            <a:ext cx="9144000" cy="584200"/>
          </a:xfrm>
          <a:prstGeom prst="rect">
            <a:avLst/>
          </a:prstGeom>
          <a:solidFill>
            <a:schemeClr val="tx1">
              <a:lumMod val="85000"/>
              <a:lumOff val="15000"/>
              <a:alpha val="89999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Reduction is Best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 </a:t>
            </a:r>
            <a:r>
              <a:rPr lang="en-US" sz="36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-57150" y="6572250"/>
            <a:ext cx="7162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 A study commissioned by Oregon Dept of Environmental Quality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D252BA55-EE85-41DF-BA91-410DD33215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220884"/>
              </p:ext>
            </p:extLst>
          </p:nvPr>
        </p:nvGraphicFramePr>
        <p:xfrm>
          <a:off x="304800" y="304800"/>
          <a:ext cx="8534400" cy="453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870124-9371-490B-809E-6AE1D534FA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7" b="18811"/>
          <a:stretch/>
        </p:blipFill>
        <p:spPr>
          <a:xfrm>
            <a:off x="5996105" y="4759473"/>
            <a:ext cx="1826989" cy="117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4657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74C6ED4E-F8F6-4CB6-9B5C-1815290072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503260"/>
              </p:ext>
            </p:extLst>
          </p:nvPr>
        </p:nvGraphicFramePr>
        <p:xfrm>
          <a:off x="2819400" y="1663821"/>
          <a:ext cx="5867400" cy="4101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BA22D0EF-A879-4EA5-BDD6-ED77F4910E14}"/>
              </a:ext>
            </a:extLst>
          </p:cNvPr>
          <p:cNvSpPr>
            <a:spLocks/>
          </p:cNvSpPr>
          <p:nvPr/>
        </p:nvSpPr>
        <p:spPr bwMode="auto">
          <a:xfrm>
            <a:off x="0" y="6019800"/>
            <a:ext cx="9144000" cy="584200"/>
          </a:xfrm>
          <a:prstGeom prst="rect">
            <a:avLst/>
          </a:prstGeom>
          <a:solidFill>
            <a:schemeClr val="tx1">
              <a:lumMod val="85000"/>
              <a:lumOff val="15000"/>
              <a:alpha val="89999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Reduction is Best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</a:t>
            </a:r>
            <a:r>
              <a:rPr lang="en-US" sz="36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</a:p>
        </p:txBody>
      </p:sp>
      <p:pic>
        <p:nvPicPr>
          <p:cNvPr id="9" name="Picture 8" descr="C:\Users\SDAVIS04\Documents\My Files\A Toolkit Website\images\images\WCCF_icon_food_120px.png">
            <a:extLst>
              <a:ext uri="{FF2B5EF4-FFF2-40B4-BE49-F238E27FC236}">
                <a16:creationId xmlns="" xmlns:a16="http://schemas.microsoft.com/office/drawing/2014/main" id="{8A80B669-1E69-42B7-A818-B1C47E6C0FB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715000"/>
            <a:ext cx="1152525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1BFE4F8-7977-4052-922E-142C6C65E8C0}"/>
              </a:ext>
            </a:extLst>
          </p:cNvPr>
          <p:cNvSpPr/>
          <p:nvPr/>
        </p:nvSpPr>
        <p:spPr>
          <a:xfrm>
            <a:off x="1176336" y="6581524"/>
            <a:ext cx="6791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Source:  A study commissioned by Oregon </a:t>
            </a:r>
            <a:r>
              <a:rPr lang="en-US" sz="1200" dirty="0" err="1">
                <a:solidFill>
                  <a:prstClr val="black"/>
                </a:solidFill>
              </a:rPr>
              <a:t>Dept</a:t>
            </a:r>
            <a:r>
              <a:rPr lang="en-US" sz="1200" dirty="0">
                <a:solidFill>
                  <a:prstClr val="black"/>
                </a:solidFill>
              </a:rPr>
              <a:t> of Environmental Quality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4AE4A97C-CB92-40EA-BB86-54E8FF097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627263"/>
            <a:ext cx="7886700" cy="625474"/>
          </a:xfrm>
        </p:spPr>
        <p:txBody>
          <a:bodyPr/>
          <a:lstStyle/>
          <a:p>
            <a:pPr algn="ctr"/>
            <a:r>
              <a:rPr lang="en-US" b="1" dirty="0"/>
              <a:t>Food Waste Management Activities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7219B66-299A-4C71-B22B-752574C43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1503609"/>
            <a:ext cx="1907081" cy="405899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562600" y="2794295"/>
            <a:ext cx="12192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34201" y="2607568"/>
            <a:ext cx="1590674" cy="31577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0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838200"/>
            <a:ext cx="5141603" cy="4447209"/>
          </a:xfrm>
          <a:prstGeom prst="rect">
            <a:avLst/>
          </a:prstGeom>
        </p:spPr>
      </p:pic>
      <p:sp>
        <p:nvSpPr>
          <p:cNvPr id="8" name="Rectangle 2"/>
          <p:cNvSpPr>
            <a:spLocks/>
          </p:cNvSpPr>
          <p:nvPr/>
        </p:nvSpPr>
        <p:spPr bwMode="auto">
          <a:xfrm>
            <a:off x="0" y="6032500"/>
            <a:ext cx="9144000" cy="584200"/>
          </a:xfrm>
          <a:prstGeom prst="rect">
            <a:avLst/>
          </a:prstGeom>
          <a:solidFill>
            <a:schemeClr val="tx1">
              <a:lumMod val="85000"/>
              <a:lumOff val="15000"/>
              <a:alpha val="89999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Overview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</a:t>
            </a:r>
            <a:r>
              <a:rPr lang="en-US" sz="36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      </a:t>
            </a:r>
          </a:p>
          <a:p>
            <a:pPr algn="r"/>
            <a:endParaRPr lang="en-US" sz="3600" dirty="0">
              <a:solidFill>
                <a:schemeClr val="bg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659775"/>
            <a:ext cx="4267200" cy="5105400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en-US" sz="2400" dirty="0"/>
              <a:t>Materials and Greenhouse Gas Emissions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en-US" sz="2400" dirty="0"/>
              <a:t>Strategies to reduce material-related greenhouse gases for governments and others</a:t>
            </a:r>
            <a:endParaRPr lang="en-US" sz="2000" dirty="0"/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/>
              <a:t>Recycling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/>
              <a:t>Reusing and Reducing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/>
              <a:t>Climate Friendly Purchasing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/>
              <a:t>Consuming Less</a:t>
            </a:r>
            <a:br>
              <a:rPr lang="en-US" sz="2000" dirty="0"/>
            </a:br>
            <a:endParaRPr lang="en-US" sz="2000" dirty="0"/>
          </a:p>
          <a:p>
            <a:pPr marL="114300" indent="0">
              <a:buNone/>
            </a:pPr>
            <a:r>
              <a:rPr lang="en-US" sz="2400" dirty="0"/>
              <a:t>3) Climate Action Plans</a:t>
            </a:r>
          </a:p>
          <a:p>
            <a:pPr marL="114300" indent="0">
              <a:buNone/>
            </a:pPr>
            <a:r>
              <a:rPr lang="en-US" sz="2400" dirty="0"/>
              <a:t>4) Case Studies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rot="20828766">
            <a:off x="3828362" y="2858826"/>
            <a:ext cx="856913" cy="261610"/>
          </a:xfrm>
          <a:prstGeom prst="rect">
            <a:avLst/>
          </a:prstGeom>
          <a:solidFill>
            <a:srgbClr val="1F889D"/>
          </a:solidFill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100" b="1" i="1" dirty="0">
                <a:solidFill>
                  <a:schemeClr val="bg1"/>
                </a:solidFill>
                <a:latin typeface="Arial"/>
              </a:rPr>
              <a:t>Resource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3" b="1984"/>
          <a:stretch/>
        </p:blipFill>
        <p:spPr>
          <a:xfrm>
            <a:off x="-7434" y="0"/>
            <a:ext cx="4267200" cy="2088275"/>
          </a:xfrm>
          <a:prstGeom prst="rect">
            <a:avLst/>
          </a:prstGeom>
        </p:spPr>
      </p:pic>
      <p:pic>
        <p:nvPicPr>
          <p:cNvPr id="7" name="Picture 6" descr="food-waste-recovery-hierarch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66780"/>
            <a:ext cx="4748137" cy="4184296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81000" y="2248693"/>
            <a:ext cx="4852420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indent="-160735"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Toolkit tools:</a:t>
            </a:r>
            <a:endParaRPr lang="en-US" sz="3200" b="1" dirty="0"/>
          </a:p>
          <a:p>
            <a:pPr marL="503635" lvl="1" indent="-160735"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Get Smart</a:t>
            </a:r>
            <a:r>
              <a:rPr lang="en-US" sz="2200" dirty="0"/>
              <a:t>: See how much food (&amp; money) you’re throwing away</a:t>
            </a:r>
          </a:p>
          <a:p>
            <a:pPr marL="503635" lvl="1" indent="-160735"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ea typeface="Times New Roman"/>
                <a:cs typeface="Arial Narrow"/>
              </a:rPr>
              <a:t>Smart Shopping</a:t>
            </a:r>
            <a:r>
              <a:rPr lang="en-US" sz="2200" dirty="0">
                <a:ea typeface="Times New Roman"/>
                <a:cs typeface="Arial Narrow"/>
              </a:rPr>
              <a:t>: Buy what you need</a:t>
            </a:r>
            <a:endParaRPr lang="en-US" sz="2200" dirty="0"/>
          </a:p>
          <a:p>
            <a:pPr marL="503635" lvl="1" indent="-160735"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ea typeface="Times New Roman"/>
                <a:cs typeface="Arial Narrow"/>
              </a:rPr>
              <a:t>Smart Storage: </a:t>
            </a:r>
            <a:r>
              <a:rPr lang="en-US" sz="2200" dirty="0">
                <a:ea typeface="Times New Roman"/>
                <a:cs typeface="Arial Narrow"/>
              </a:rPr>
              <a:t>Keep fruits and vegetables fresh </a:t>
            </a:r>
            <a:endParaRPr lang="en-US" sz="2200" dirty="0"/>
          </a:p>
          <a:p>
            <a:pPr marL="503635" lvl="1" indent="-160735"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ea typeface="Times New Roman"/>
                <a:cs typeface="Arial Narrow"/>
              </a:rPr>
              <a:t>Smart Prep</a:t>
            </a:r>
            <a:r>
              <a:rPr lang="en-US" sz="2200" dirty="0">
                <a:ea typeface="Times New Roman"/>
                <a:cs typeface="Arial Narrow"/>
              </a:rPr>
              <a:t>: Prep now, eat later </a:t>
            </a:r>
            <a:endParaRPr lang="en-US" sz="2200" dirty="0"/>
          </a:p>
          <a:p>
            <a:pPr marL="503635" lvl="1" indent="-160735"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ea typeface="Times New Roman"/>
                <a:cs typeface="Arial Narrow"/>
              </a:rPr>
              <a:t>Smart Saving</a:t>
            </a:r>
            <a:r>
              <a:rPr lang="en-US" sz="2200" dirty="0">
                <a:ea typeface="Times New Roman"/>
                <a:cs typeface="Arial Narrow"/>
              </a:rPr>
              <a:t>: Eat what you buy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BA22D0EF-A879-4EA5-BDD6-ED77F4910E14}"/>
              </a:ext>
            </a:extLst>
          </p:cNvPr>
          <p:cNvSpPr>
            <a:spLocks/>
          </p:cNvSpPr>
          <p:nvPr/>
        </p:nvSpPr>
        <p:spPr bwMode="auto">
          <a:xfrm>
            <a:off x="0" y="6198762"/>
            <a:ext cx="9170504" cy="583038"/>
          </a:xfrm>
          <a:prstGeom prst="rect">
            <a:avLst/>
          </a:prstGeom>
          <a:solidFill>
            <a:schemeClr val="tx1">
              <a:lumMod val="85000"/>
              <a:lumOff val="15000"/>
              <a:alpha val="89999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Food: Too Good to Waste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910964" y="4884302"/>
            <a:ext cx="3487671" cy="84228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Reducing wasted food can save a family of four about $1600 a year!</a:t>
            </a:r>
          </a:p>
        </p:txBody>
      </p:sp>
      <p:sp>
        <p:nvSpPr>
          <p:cNvPr id="8" name="Oval 7"/>
          <p:cNvSpPr/>
          <p:nvPr/>
        </p:nvSpPr>
        <p:spPr>
          <a:xfrm>
            <a:off x="5156200" y="988439"/>
            <a:ext cx="2997200" cy="457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65491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3" t="11741" r="2868" b="10257"/>
          <a:stretch/>
        </p:blipFill>
        <p:spPr>
          <a:xfrm>
            <a:off x="1116699" y="751820"/>
            <a:ext cx="6910601" cy="5163760"/>
          </a:xfrm>
          <a:prstGeom prst="rect">
            <a:avLst/>
          </a:prstGeom>
        </p:spPr>
      </p:pic>
      <p:sp>
        <p:nvSpPr>
          <p:cNvPr id="12" name="Rectangle 3"/>
          <p:cNvSpPr>
            <a:spLocks/>
          </p:cNvSpPr>
          <p:nvPr/>
        </p:nvSpPr>
        <p:spPr bwMode="auto">
          <a:xfrm>
            <a:off x="-6350" y="5915580"/>
            <a:ext cx="9156700" cy="637620"/>
          </a:xfrm>
          <a:prstGeom prst="rect">
            <a:avLst/>
          </a:prstGeom>
          <a:solidFill>
            <a:schemeClr val="tx1">
              <a:alpha val="79999"/>
            </a:schemeClr>
          </a:solidFill>
          <a:ln w="127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r"/>
            <a:r>
              <a:rPr lang="en-US" sz="3600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Case Study: Hospital Food Service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5035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Results:  50% waste reduction; $25,000 cost savings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 descr="C:\Users\SDAVIS04\Documents\My Files\A Toolkit Website\images\images\WCCF_icon_food_120px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13" y="5791200"/>
            <a:ext cx="903686" cy="874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1669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houses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"/>
            <a:ext cx="3898468" cy="2895600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3352800"/>
            <a:ext cx="5950829" cy="2055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-57150" y="6572250"/>
            <a:ext cx="7162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 Oregon DEQ, </a:t>
            </a:r>
            <a:r>
              <a:rPr lang="en-US" sz="1200" dirty="0" err="1"/>
              <a:t>Cascadia</a:t>
            </a:r>
            <a:r>
              <a:rPr lang="en-US" sz="1200" dirty="0"/>
              <a:t> GBC 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0" y="6019800"/>
            <a:ext cx="9144000" cy="584200"/>
          </a:xfrm>
          <a:prstGeom prst="rect">
            <a:avLst/>
          </a:prstGeom>
          <a:solidFill>
            <a:schemeClr val="tx1">
              <a:lumMod val="85000"/>
              <a:lumOff val="15000"/>
              <a:alpha val="89999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Reducing Building Materials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584108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auto">
          <a:xfrm>
            <a:off x="0" y="6019800"/>
            <a:ext cx="9144000" cy="584200"/>
          </a:xfrm>
          <a:prstGeom prst="rect">
            <a:avLst/>
          </a:prstGeom>
          <a:solidFill>
            <a:schemeClr val="tx1">
              <a:lumMod val="85000"/>
              <a:lumOff val="15000"/>
              <a:alpha val="89999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Climate Friendly Purchasing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" y="3810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Our purchases have big greenhouse gas impacts.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These can be reduced by wise purchasing decisions</a:t>
            </a:r>
          </a:p>
        </p:txBody>
      </p:sp>
      <p:pic>
        <p:nvPicPr>
          <p:cNvPr id="15" name="Picture 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51" y="1335107"/>
            <a:ext cx="5324204" cy="446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:\Users\SDAVIS04\Documents\My Files\A Toolkit Website\images\images\WCCF_icon_CFPT_120px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77543"/>
            <a:ext cx="15240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73070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127554"/>
            <a:ext cx="8134350" cy="6165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Climate Friendly Purchasing Toolkit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61594" y="1857719"/>
            <a:ext cx="3566160" cy="3766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Asphalt	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Concrete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400" dirty="0"/>
              <a:t>Food	</a:t>
            </a:r>
          </a:p>
          <a:p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5095205" y="1698618"/>
            <a:ext cx="3839951" cy="3238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Fuels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Information &amp; Communications Technology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Professional Services</a:t>
            </a:r>
          </a:p>
          <a:p>
            <a:endParaRPr lang="en-US" sz="2400" dirty="0"/>
          </a:p>
        </p:txBody>
      </p:sp>
      <p:pic>
        <p:nvPicPr>
          <p:cNvPr id="5" name="Picture 4" descr="C:\Users\SDAVIS04\Documents\My Files\A Toolkit Website\images\images\WCCF_icon_food_120px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44" y="3764238"/>
            <a:ext cx="850381" cy="863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SDAVIS04\Documents\My Files\A Toolkit Website\images\images\WCCF_icon_IT_120px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84" y="2582102"/>
            <a:ext cx="847715" cy="86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SDAVIS04\Documents\My Files\A Toolkit Website\images\images\WCCF_icon_professional_120px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99" y="3808310"/>
            <a:ext cx="760400" cy="851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SDAVIS04\Documents\My Files\A Toolkit Website\images\images\WCCF_icon_asphalt_120px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10" y="1501167"/>
            <a:ext cx="831028" cy="74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SDAVIS04\Documents\My Files\A Toolkit Website\images\images\WCCF_icon_concrete_120px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54" y="2594101"/>
            <a:ext cx="902562" cy="82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SDAVIS04\Documents\My Files\A Toolkit Website\images\images\WCCF_icon_fuels_120px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84" y="1495527"/>
            <a:ext cx="883810" cy="8451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2"/>
          <p:cNvSpPr>
            <a:spLocks/>
          </p:cNvSpPr>
          <p:nvPr/>
        </p:nvSpPr>
        <p:spPr bwMode="auto">
          <a:xfrm>
            <a:off x="0" y="6019800"/>
            <a:ext cx="9144000" cy="584200"/>
          </a:xfrm>
          <a:prstGeom prst="rect">
            <a:avLst/>
          </a:prstGeom>
          <a:solidFill>
            <a:schemeClr val="tx1">
              <a:lumMod val="85000"/>
              <a:lumOff val="15000"/>
              <a:alpha val="89999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Climate Friendly Purchasing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</a:t>
            </a:r>
          </a:p>
        </p:txBody>
      </p:sp>
      <p:pic>
        <p:nvPicPr>
          <p:cNvPr id="4" name="Picture 3" descr="C:\Users\SDAVIS04\Documents\My Files\A Toolkit Website\images\images\WCCF_icon_CFPT_120px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76" y="5301620"/>
            <a:ext cx="1653277" cy="1543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6781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" b="991"/>
          <a:stretch/>
        </p:blipFill>
        <p:spPr>
          <a:xfrm>
            <a:off x="1066800" y="640609"/>
            <a:ext cx="7358962" cy="5367853"/>
          </a:xfrm>
          <a:prstGeom prst="rect">
            <a:avLst/>
          </a:prstGeom>
        </p:spPr>
      </p:pic>
      <p:sp>
        <p:nvSpPr>
          <p:cNvPr id="12" name="Rectangle 3"/>
          <p:cNvSpPr>
            <a:spLocks/>
          </p:cNvSpPr>
          <p:nvPr/>
        </p:nvSpPr>
        <p:spPr bwMode="auto">
          <a:xfrm>
            <a:off x="12700" y="6008462"/>
            <a:ext cx="9156700" cy="637620"/>
          </a:xfrm>
          <a:prstGeom prst="rect">
            <a:avLst/>
          </a:prstGeom>
          <a:solidFill>
            <a:schemeClr val="tx1">
              <a:alpha val="79999"/>
            </a:schemeClr>
          </a:solidFill>
          <a:ln w="127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r"/>
            <a:r>
              <a:rPr lang="en-US" sz="3600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Case Study: </a:t>
            </a:r>
            <a:r>
              <a:rPr lang="en-US" sz="3600" dirty="0">
                <a:solidFill>
                  <a:schemeClr val="bg1"/>
                </a:solidFill>
              </a:rPr>
              <a:t>Warm-Mix Asphalt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1</a:t>
            </a:r>
          </a:p>
        </p:txBody>
      </p:sp>
      <p:pic>
        <p:nvPicPr>
          <p:cNvPr id="4" name="Picture 3" descr="C:\Users\SDAVIS04\Documents\My Files\A Toolkit Website\images\images\WCCF_icon_CFPT_120px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73776"/>
            <a:ext cx="1143000" cy="11212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700" y="142789"/>
            <a:ext cx="91313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Results: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~15% energy reduction; 8,700 MTCO2e reduction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46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/>
          </p:cNvSpPr>
          <p:nvPr/>
        </p:nvSpPr>
        <p:spPr bwMode="auto">
          <a:xfrm>
            <a:off x="-6350" y="5915580"/>
            <a:ext cx="9156700" cy="713820"/>
          </a:xfrm>
          <a:prstGeom prst="rect">
            <a:avLst/>
          </a:prstGeom>
          <a:solidFill>
            <a:schemeClr val="tx1">
              <a:alpha val="79999"/>
            </a:schemeClr>
          </a:solidFill>
          <a:ln w="127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r"/>
            <a:r>
              <a:rPr lang="en-US" sz="3600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Case Study: Managed Print Services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66274"/>
            <a:ext cx="7435708" cy="5274706"/>
          </a:xfrm>
          <a:prstGeom prst="rect">
            <a:avLst/>
          </a:prstGeom>
        </p:spPr>
      </p:pic>
      <p:sp>
        <p:nvSpPr>
          <p:cNvPr id="8" name="AutoShape 6" descr="Image result for photocopier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8305800" y="38100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C:\Users\SDAVIS04\Documents\My Files\A Toolkit Website\images\images\WCCF_icon_CFPT_120px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5695001"/>
            <a:ext cx="1028700" cy="9424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228600"/>
            <a:ext cx="915035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Results:  50% energy reduction; $685,000 cost savings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78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auto">
          <a:xfrm>
            <a:off x="0" y="6019800"/>
            <a:ext cx="9144000" cy="584200"/>
          </a:xfrm>
          <a:prstGeom prst="rect">
            <a:avLst/>
          </a:prstGeom>
          <a:solidFill>
            <a:schemeClr val="tx1">
              <a:lumMod val="85000"/>
              <a:lumOff val="15000"/>
              <a:alpha val="89999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Reduce Consumption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</a:t>
            </a:r>
          </a:p>
        </p:txBody>
      </p:sp>
      <p:pic>
        <p:nvPicPr>
          <p:cNvPr id="7" name="Picture 6" descr="99 cent store.jpg"/>
          <p:cNvPicPr>
            <a:picLocks noChangeAspect="1"/>
          </p:cNvPicPr>
          <p:nvPr/>
        </p:nvPicPr>
        <p:blipFill rotWithShape="1">
          <a:blip r:embed="rId3" cstate="print"/>
          <a:srcRect l="5473"/>
          <a:stretch/>
        </p:blipFill>
        <p:spPr>
          <a:xfrm>
            <a:off x="0" y="914400"/>
            <a:ext cx="9144000" cy="44716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Photo credit: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flickr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user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jesusali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licensed under Creative Commons Attribution-Non-Commercial 2.0 license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fix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7414"/>
            <a:ext cx="3544447" cy="132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ool sharing libra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43" y="599678"/>
            <a:ext cx="2699657" cy="199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Image result for rent the runway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634" y="3048000"/>
            <a:ext cx="4025879" cy="2063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5638" y="2598069"/>
            <a:ext cx="2868095" cy="2748840"/>
          </a:xfrm>
          <a:prstGeom prst="rect">
            <a:avLst/>
          </a:prstGeom>
        </p:spPr>
      </p:pic>
      <p:sp>
        <p:nvSpPr>
          <p:cNvPr id="8" name="Rectangle 2"/>
          <p:cNvSpPr>
            <a:spLocks/>
          </p:cNvSpPr>
          <p:nvPr/>
        </p:nvSpPr>
        <p:spPr bwMode="auto">
          <a:xfrm>
            <a:off x="0" y="6019800"/>
            <a:ext cx="9144000" cy="584200"/>
          </a:xfrm>
          <a:prstGeom prst="rect">
            <a:avLst/>
          </a:prstGeom>
          <a:solidFill>
            <a:schemeClr val="tx1">
              <a:lumMod val="85000"/>
              <a:lumOff val="15000"/>
              <a:alpha val="89999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Changing Consumption Patterns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41094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/>
          </p:cNvSpPr>
          <p:nvPr/>
        </p:nvSpPr>
        <p:spPr bwMode="auto">
          <a:xfrm>
            <a:off x="0" y="6019800"/>
            <a:ext cx="9144000" cy="584200"/>
          </a:xfrm>
          <a:prstGeom prst="rect">
            <a:avLst/>
          </a:prstGeom>
          <a:solidFill>
            <a:schemeClr val="tx1">
              <a:lumMod val="85000"/>
              <a:lumOff val="15000"/>
              <a:alpha val="89999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Climate Action Toolkit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</a:t>
            </a:r>
            <a:r>
              <a:rPr lang="en-US" sz="36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410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3"/>
              </a:rPr>
              <a:t>https://westcoastclimateforum.com/toolkit/homepage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60365"/>
            <a:ext cx="3500566" cy="3069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62061" y="1417822"/>
            <a:ext cx="434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8A8"/>
                </a:solidFill>
              </a:rPr>
              <a:t>A materials management toolkit of: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8A8"/>
                </a:solidFill>
              </a:rPr>
              <a:t>Climate Protection Actions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8A8"/>
                </a:solidFill>
              </a:rPr>
              <a:t>Example Climate Action Plans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8A8"/>
                </a:solidFill>
              </a:rPr>
              <a:t>New Approaches to GHG Inventories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8A8"/>
                </a:solidFill>
              </a:rPr>
              <a:t>Measurement Tools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8A8"/>
                </a:solidFill>
              </a:rPr>
              <a:t>Links to resources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8A8"/>
                </a:solidFill>
              </a:rPr>
              <a:t>And more...!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698378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200400"/>
          </a:xfrm>
        </p:spPr>
        <p:txBody>
          <a:bodyPr/>
          <a:lstStyle/>
          <a:p>
            <a:pPr>
              <a:buNone/>
            </a:pPr>
            <a:r>
              <a:rPr lang="en-US" i="1" dirty="0"/>
              <a:t>“</a:t>
            </a:r>
            <a:r>
              <a:rPr lang="en-US" sz="2800" i="1" dirty="0"/>
              <a:t>Materials management is an approach to using and reusing resources most efficiently and sustainably throughout their lifecycles. It seeks to minimize materials used and all associated environmental impacts.”</a:t>
            </a:r>
            <a:endParaRPr lang="en-US" i="1" dirty="0"/>
          </a:p>
          <a:p>
            <a:pPr lvl="1">
              <a:buNone/>
            </a:pPr>
            <a:endParaRPr lang="en-US" sz="1800" dirty="0"/>
          </a:p>
          <a:p>
            <a:pPr lvl="1"/>
            <a:r>
              <a:rPr lang="en-US" sz="1800" dirty="0"/>
              <a:t>From EPA, </a:t>
            </a:r>
            <a:r>
              <a:rPr lang="en-US" sz="1800" dirty="0">
                <a:hlinkClick r:id="rId3"/>
              </a:rPr>
              <a:t>Opportunities to Reduce Greenhouse Gas Emissions through Materials and Land Management Practices (PDF) </a:t>
            </a:r>
            <a:r>
              <a:rPr lang="en-US" sz="1800" dirty="0"/>
              <a:t>(98pp, 1.5MB)</a:t>
            </a:r>
          </a:p>
          <a:p>
            <a:endParaRPr lang="en-US" dirty="0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6019800"/>
            <a:ext cx="9144000" cy="584200"/>
          </a:xfrm>
          <a:prstGeom prst="rect">
            <a:avLst/>
          </a:prstGeom>
          <a:solidFill>
            <a:schemeClr val="tx1">
              <a:lumMod val="85000"/>
              <a:lumOff val="15000"/>
              <a:alpha val="89999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r"/>
            <a:r>
              <a:rPr lang="en-US" sz="35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Materials Management: A Working Definition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36690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Image result for rent the runway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Content Placeholder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" y="1884705"/>
            <a:ext cx="2554230" cy="2879314"/>
          </a:xfrm>
          <a:prstGeom prst="rect">
            <a:avLst/>
          </a:prstGeom>
        </p:spPr>
      </p:pic>
      <p:pic>
        <p:nvPicPr>
          <p:cNvPr id="10" name="Content Placeholder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86268"/>
            <a:ext cx="4044717" cy="3876188"/>
          </a:xfrm>
          <a:prstGeom prst="rect">
            <a:avLst/>
          </a:prstGeom>
        </p:spPr>
      </p:pic>
      <p:sp>
        <p:nvSpPr>
          <p:cNvPr id="9" name="Rectangle 2"/>
          <p:cNvSpPr>
            <a:spLocks/>
          </p:cNvSpPr>
          <p:nvPr/>
        </p:nvSpPr>
        <p:spPr bwMode="auto">
          <a:xfrm>
            <a:off x="0" y="6019800"/>
            <a:ext cx="9144000" cy="584200"/>
          </a:xfrm>
          <a:prstGeom prst="rect">
            <a:avLst/>
          </a:prstGeom>
          <a:solidFill>
            <a:schemeClr val="tx1">
              <a:lumMod val="85000"/>
              <a:lumOff val="15000"/>
              <a:alpha val="89999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Consumption-Climate Connection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1042" y="641945"/>
            <a:ext cx="3056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Lucida Grande"/>
              </a:rPr>
              <a:t>Traditional Sector- Based Inventory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4201" y="576131"/>
            <a:ext cx="3056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Lucida Grande"/>
              </a:rPr>
              <a:t>Consumption-Based Inventory  </a:t>
            </a:r>
          </a:p>
        </p:txBody>
      </p:sp>
      <p:sp>
        <p:nvSpPr>
          <p:cNvPr id="5" name="Oval 4"/>
          <p:cNvSpPr/>
          <p:nvPr/>
        </p:nvSpPr>
        <p:spPr>
          <a:xfrm>
            <a:off x="1530530" y="1741676"/>
            <a:ext cx="1143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TextBox 11"/>
          <p:cNvSpPr txBox="1"/>
          <p:nvPr/>
        </p:nvSpPr>
        <p:spPr>
          <a:xfrm>
            <a:off x="2065900" y="60367"/>
            <a:ext cx="4600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Lucida Grande"/>
              </a:rPr>
              <a:t> ~ City of Portland ~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4915" y="5262456"/>
            <a:ext cx="305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Lucida Grande"/>
              </a:rPr>
              <a:t>7.7 MMTCO2e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50614" y="5381478"/>
            <a:ext cx="305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Lucida Grande"/>
              </a:rPr>
              <a:t>17.1 MMTCO2e</a:t>
            </a:r>
          </a:p>
        </p:txBody>
      </p:sp>
      <p:pic>
        <p:nvPicPr>
          <p:cNvPr id="4098" name="Picture 2" descr="Climate Action Toolk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5843143"/>
            <a:ext cx="1224697" cy="89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078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3000" y="857250"/>
            <a:ext cx="78867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1500" b="1" dirty="0"/>
          </a:p>
          <a:p>
            <a:pPr>
              <a:buFont typeface="Arial" pitchFamily="34" charset="0"/>
              <a:buChar char="•"/>
            </a:pPr>
            <a:endParaRPr lang="en-US" sz="1500" b="1" dirty="0">
              <a:latin typeface="Calibri" pitchFamily="34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25057" y="5946913"/>
            <a:ext cx="9144000" cy="533400"/>
          </a:xfrm>
          <a:prstGeom prst="rect">
            <a:avLst/>
          </a:prstGeom>
          <a:solidFill>
            <a:schemeClr val="tx1">
              <a:lumMod val="85000"/>
              <a:lumOff val="15000"/>
              <a:alpha val="89999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Local Climate Action Plans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0252FF7-CF98-48F6-9810-801EBAA4B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-24063"/>
            <a:ext cx="4622114" cy="5967663"/>
          </a:xfrm>
          <a:prstGeom prst="rect">
            <a:avLst/>
          </a:prstGeom>
        </p:spPr>
      </p:pic>
      <p:pic>
        <p:nvPicPr>
          <p:cNvPr id="6" name="Picture 2" descr="Climate Action Toolk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5843143"/>
            <a:ext cx="1224697" cy="89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27828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4265327" cy="3689278"/>
          </a:xfrm>
          <a:prstGeom prst="rect">
            <a:avLst/>
          </a:prstGeom>
        </p:spPr>
      </p:pic>
      <p:sp>
        <p:nvSpPr>
          <p:cNvPr id="8" name="Rectangle 2"/>
          <p:cNvSpPr>
            <a:spLocks/>
          </p:cNvSpPr>
          <p:nvPr/>
        </p:nvSpPr>
        <p:spPr bwMode="auto">
          <a:xfrm>
            <a:off x="0" y="6019800"/>
            <a:ext cx="9144000" cy="584200"/>
          </a:xfrm>
          <a:prstGeom prst="rect">
            <a:avLst/>
          </a:prstGeom>
          <a:solidFill>
            <a:schemeClr val="tx1">
              <a:lumMod val="85000"/>
              <a:lumOff val="15000"/>
              <a:alpha val="89999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Summary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y</a:t>
            </a:r>
          </a:p>
          <a:p>
            <a:pPr algn="r"/>
            <a:endParaRPr lang="en-US" sz="3600" dirty="0">
              <a:solidFill>
                <a:schemeClr val="bg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685800"/>
            <a:ext cx="5257800" cy="4754563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en-US" sz="2400" dirty="0"/>
              <a:t>Materials and Greenhouse Gas Emissions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en-US" sz="2400" dirty="0"/>
              <a:t>Strategies to reduce material-related greenhouse gas for governments and others</a:t>
            </a:r>
            <a:endParaRPr lang="en-US" sz="2000" dirty="0"/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/>
              <a:t>Recycling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/>
              <a:t>Reusing and Reducing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/>
              <a:t>Climate Friendly Purchasing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/>
              <a:t>Consuming Less</a:t>
            </a:r>
          </a:p>
          <a:p>
            <a:pPr marL="571500" indent="-457200">
              <a:buFont typeface="+mj-lt"/>
              <a:buAutoNum type="arabicParenR"/>
            </a:pPr>
            <a:r>
              <a:rPr lang="en-US" sz="2300" dirty="0"/>
              <a:t>Climate Action Plans</a:t>
            </a:r>
          </a:p>
          <a:p>
            <a:pPr marL="571500" indent="-457200">
              <a:buFont typeface="+mj-lt"/>
              <a:buAutoNum type="arabicParenR"/>
            </a:pPr>
            <a:r>
              <a:rPr lang="en-US" sz="2300" dirty="0"/>
              <a:t>Case Studies</a:t>
            </a:r>
          </a:p>
        </p:txBody>
      </p:sp>
      <p:sp>
        <p:nvSpPr>
          <p:cNvPr id="6" name="TextBox 5"/>
          <p:cNvSpPr txBox="1"/>
          <p:nvPr/>
        </p:nvSpPr>
        <p:spPr>
          <a:xfrm rot="20828766">
            <a:off x="4583378" y="3516352"/>
            <a:ext cx="811311" cy="230832"/>
          </a:xfrm>
          <a:prstGeom prst="rect">
            <a:avLst/>
          </a:prstGeom>
          <a:solidFill>
            <a:srgbClr val="1F889D"/>
          </a:solidFill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900" b="1" i="1" dirty="0">
                <a:solidFill>
                  <a:schemeClr val="bg1"/>
                </a:solidFill>
                <a:latin typeface="Arial"/>
              </a:rPr>
              <a:t>Resource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733800"/>
            <a:ext cx="9829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Name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Email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Phone</a:t>
            </a: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0" y="6019800"/>
            <a:ext cx="9144000" cy="584200"/>
          </a:xfrm>
          <a:prstGeom prst="rect">
            <a:avLst/>
          </a:prstGeom>
          <a:solidFill>
            <a:schemeClr val="tx1">
              <a:lumMod val="85000"/>
              <a:lumOff val="15000"/>
              <a:alpha val="89999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We welcome your feedback and ideas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auto">
          <a:xfrm>
            <a:off x="0" y="6019800"/>
            <a:ext cx="9144000" cy="584200"/>
          </a:xfrm>
          <a:prstGeom prst="rect">
            <a:avLst/>
          </a:prstGeom>
          <a:solidFill>
            <a:schemeClr val="tx1">
              <a:lumMod val="85000"/>
              <a:lumOff val="15000"/>
              <a:alpha val="89999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https://westcoastclimateforum.com 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2090776"/>
            <a:ext cx="1543050" cy="1654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301" y="1743280"/>
            <a:ext cx="1292147" cy="2830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153673"/>
            <a:ext cx="3276600" cy="977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981200"/>
            <a:ext cx="1512827" cy="1524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7126" y="4615904"/>
            <a:ext cx="3248025" cy="1038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2039" y="2576387"/>
            <a:ext cx="2605087" cy="10264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0027" y="126803"/>
            <a:ext cx="4800600" cy="1206805"/>
          </a:xfrm>
          <a:prstGeom prst="rect">
            <a:avLst/>
          </a:prstGeom>
        </p:spPr>
      </p:pic>
      <p:sp>
        <p:nvSpPr>
          <p:cNvPr id="2" name="Left Brace 1"/>
          <p:cNvSpPr/>
          <p:nvPr/>
        </p:nvSpPr>
        <p:spPr>
          <a:xfrm rot="5400000">
            <a:off x="4124745" y="-2421648"/>
            <a:ext cx="742110" cy="8077200"/>
          </a:xfrm>
          <a:prstGeom prst="leftBrace">
            <a:avLst/>
          </a:prstGeom>
          <a:ln w="25400">
            <a:solidFill>
              <a:srgbClr val="003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352018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38A8"/>
                </a:solidFill>
              </a:rPr>
              <a:t>https//westcoastclimateforum.com</a:t>
            </a:r>
            <a:endParaRPr lang="en-US" sz="2400" dirty="0">
              <a:solidFill>
                <a:srgbClr val="0038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015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199" y="8020"/>
            <a:ext cx="5857671" cy="68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41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25" y="3910114"/>
            <a:ext cx="2733213" cy="2418955"/>
          </a:xfrm>
          <a:prstGeom prst="rect">
            <a:avLst/>
          </a:prstGeom>
        </p:spPr>
      </p:pic>
      <p:pic>
        <p:nvPicPr>
          <p:cNvPr id="4" name="Picture 4" descr="http://image.made-in-china.com/2f0j00yeFQpwJREGul/Wheeled-Excavator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5716" y="1905000"/>
            <a:ext cx="3568284" cy="2438400"/>
          </a:xfrm>
          <a:prstGeom prst="rect">
            <a:avLst/>
          </a:prstGeom>
          <a:noFill/>
        </p:spPr>
      </p:pic>
      <p:pic>
        <p:nvPicPr>
          <p:cNvPr id="37894" name="Picture 6" descr="http://www.thedailygreen.com/cm/thedailygreen/images/Oi/cardboard-box-open-l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29"/>
          <a:stretch>
            <a:fillRect/>
          </a:stretch>
        </p:blipFill>
        <p:spPr bwMode="auto">
          <a:xfrm>
            <a:off x="0" y="-112644"/>
            <a:ext cx="2933700" cy="2474844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0" y="4191000"/>
            <a:ext cx="2819400" cy="1828800"/>
            <a:chOff x="5410200" y="2667000"/>
            <a:chExt cx="3352800" cy="2146300"/>
          </a:xfrm>
        </p:grpSpPr>
        <p:pic>
          <p:nvPicPr>
            <p:cNvPr id="37896" name="Picture 8" descr="http://www.cowdeninc.com/img/gravel_montage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24" r="606" b="1147"/>
            <a:stretch>
              <a:fillRect/>
            </a:stretch>
          </p:blipFill>
          <p:spPr bwMode="auto">
            <a:xfrm>
              <a:off x="5486400" y="2667000"/>
              <a:ext cx="3048000" cy="2133600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5410200" y="3467104"/>
              <a:ext cx="838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96100" y="3505200"/>
              <a:ext cx="838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15000" y="4610100"/>
              <a:ext cx="838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00852" y="4660900"/>
              <a:ext cx="838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924800" y="4089400"/>
              <a:ext cx="838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899" name="Picture 11" descr="Office Chairs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3357" y="3808514"/>
            <a:ext cx="2795486" cy="2795486"/>
          </a:xfrm>
          <a:prstGeom prst="rect">
            <a:avLst/>
          </a:prstGeom>
          <a:noFill/>
        </p:spPr>
      </p:pic>
      <p:pic>
        <p:nvPicPr>
          <p:cNvPr id="18434" name="Picture 2" descr="Office Paper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417" b="18447"/>
          <a:stretch>
            <a:fillRect/>
          </a:stretch>
        </p:blipFill>
        <p:spPr bwMode="auto">
          <a:xfrm>
            <a:off x="3276600" y="2133600"/>
            <a:ext cx="2697957" cy="1676400"/>
          </a:xfrm>
          <a:prstGeom prst="rect">
            <a:avLst/>
          </a:prstGeom>
          <a:noFill/>
        </p:spPr>
      </p:pic>
      <p:pic>
        <p:nvPicPr>
          <p:cNvPr id="18438" name="Picture 6" descr="http://www.faqs.org/photo-dict/photofiles/list/9401/12786building_materials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1" y="2057400"/>
            <a:ext cx="3433905" cy="2286000"/>
          </a:xfrm>
          <a:prstGeom prst="rect">
            <a:avLst/>
          </a:prstGeom>
          <a:noFill/>
        </p:spPr>
      </p:pic>
      <p:pic>
        <p:nvPicPr>
          <p:cNvPr id="18440" name="Picture 8" descr="http://foodtactics.com/wp-content/uploads/2010/11/Ingredients-Healthy-Food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0"/>
            <a:ext cx="3276600" cy="2182216"/>
          </a:xfrm>
          <a:prstGeom prst="rect">
            <a:avLst/>
          </a:prstGeom>
          <a:noFill/>
        </p:spPr>
      </p:pic>
      <p:pic>
        <p:nvPicPr>
          <p:cNvPr id="18" name="Picture 17" descr="pet plastic bottle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4357" y="872528"/>
            <a:ext cx="1743075" cy="2619375"/>
          </a:xfrm>
          <a:prstGeom prst="rect">
            <a:avLst/>
          </a:prstGeom>
        </p:spPr>
      </p:pic>
      <p:pic>
        <p:nvPicPr>
          <p:cNvPr id="18444" name="Picture 12" descr="http://edu.glogster.com/media/6/37/30/33/37303387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5950" y="3381374"/>
            <a:ext cx="2724150" cy="2747501"/>
          </a:xfrm>
          <a:prstGeom prst="rect">
            <a:avLst/>
          </a:prstGeom>
          <a:noFill/>
        </p:spPr>
      </p:pic>
      <p:sp>
        <p:nvSpPr>
          <p:cNvPr id="22" name="Rectangle 2"/>
          <p:cNvSpPr>
            <a:spLocks/>
          </p:cNvSpPr>
          <p:nvPr/>
        </p:nvSpPr>
        <p:spPr bwMode="auto">
          <a:xfrm>
            <a:off x="0" y="6019800"/>
            <a:ext cx="9144000" cy="584200"/>
          </a:xfrm>
          <a:prstGeom prst="rect">
            <a:avLst/>
          </a:prstGeom>
          <a:solidFill>
            <a:schemeClr val="tx1">
              <a:lumMod val="85000"/>
              <a:lumOff val="15000"/>
              <a:alpha val="89999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Define “materials”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866" y="218154"/>
            <a:ext cx="1682650" cy="16814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idx="1"/>
          </p:nvPr>
        </p:nvSpPr>
        <p:spPr bwMode="auto">
          <a:xfrm>
            <a:off x="0" y="6122361"/>
            <a:ext cx="9144000" cy="466743"/>
          </a:xfrm>
          <a:prstGeom prst="rect">
            <a:avLst/>
          </a:prstGeom>
          <a:solidFill>
            <a:schemeClr val="tx1">
              <a:lumMod val="85000"/>
              <a:lumOff val="15000"/>
              <a:alpha val="89999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34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Materials Consumption and Carbon Emissions </a:t>
            </a:r>
            <a:endParaRPr lang="en-US" sz="3400" dirty="0">
              <a:solidFill>
                <a:schemeClr val="bg2">
                  <a:lumMod val="25000"/>
                </a:schemeClr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4F6A494-D5DF-41C0-912A-50CDB81162DF}"/>
              </a:ext>
            </a:extLst>
          </p:cNvPr>
          <p:cNvSpPr/>
          <p:nvPr/>
        </p:nvSpPr>
        <p:spPr>
          <a:xfrm>
            <a:off x="960863" y="510214"/>
            <a:ext cx="68474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/>
              <a:t>Global Material Consumption and  Carbon Emissions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211077"/>
              </p:ext>
            </p:extLst>
          </p:nvPr>
        </p:nvGraphicFramePr>
        <p:xfrm>
          <a:off x="228600" y="1219200"/>
          <a:ext cx="8686800" cy="454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1">
            <a:extLst>
              <a:ext uri="{FF2B5EF4-FFF2-40B4-BE49-F238E27FC236}">
                <a16:creationId xmlns="" xmlns:a16="http://schemas.microsoft.com/office/drawing/2014/main" id="{FD9EA7BE-D9AF-4DB5-8B8C-DF3C2DA9E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810000"/>
            <a:ext cx="1399081" cy="304321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5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World War I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="" xmlns:a16="http://schemas.microsoft.com/office/drawing/2014/main" id="{494CDFCC-113C-4260-8BE5-62135A44F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0388" y="3413307"/>
            <a:ext cx="1332284" cy="33450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5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Great Depression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="" xmlns:a16="http://schemas.microsoft.com/office/drawing/2014/main" id="{D4C770DB-C9FB-4454-9AFF-5D8FAB883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973280"/>
            <a:ext cx="1276591" cy="309226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5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World War II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="" xmlns:a16="http://schemas.microsoft.com/office/drawing/2014/main" id="{7F434A31-F867-4A51-9510-3E8F8080C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845" y="2395712"/>
            <a:ext cx="1276590" cy="30922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5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Oil Crisis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="" xmlns:a16="http://schemas.microsoft.com/office/drawing/2014/main" id="{ED9A0336-240B-465F-89DB-E3804C509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999" y="1838491"/>
            <a:ext cx="1276591" cy="30922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5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Recession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="" xmlns:a16="http://schemas.microsoft.com/office/drawing/2014/main" id="{AF12EC2E-8E25-4718-97C9-AA433BBF2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182" y="1145962"/>
            <a:ext cx="1914845" cy="30922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5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Global Financial Crisis</a:t>
            </a:r>
          </a:p>
        </p:txBody>
      </p:sp>
      <p:sp>
        <p:nvSpPr>
          <p:cNvPr id="14" name="Line 15">
            <a:extLst>
              <a:ext uri="{FF2B5EF4-FFF2-40B4-BE49-F238E27FC236}">
                <a16:creationId xmlns="" xmlns:a16="http://schemas.microsoft.com/office/drawing/2014/main" id="{1E003D03-D782-49E7-A259-CA1D39168A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0140" y="4100142"/>
            <a:ext cx="157851" cy="3143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15">
            <a:extLst>
              <a:ext uri="{FF2B5EF4-FFF2-40B4-BE49-F238E27FC236}">
                <a16:creationId xmlns="" xmlns:a16="http://schemas.microsoft.com/office/drawing/2014/main" id="{1E003D03-D782-49E7-A259-CA1D39168A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33193" y="3851711"/>
            <a:ext cx="60637" cy="4855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5">
            <a:extLst>
              <a:ext uri="{FF2B5EF4-FFF2-40B4-BE49-F238E27FC236}">
                <a16:creationId xmlns="" xmlns:a16="http://schemas.microsoft.com/office/drawing/2014/main" id="{1E003D03-D782-49E7-A259-CA1D39168A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12673" y="3332172"/>
            <a:ext cx="120572" cy="76796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5">
            <a:extLst>
              <a:ext uri="{FF2B5EF4-FFF2-40B4-BE49-F238E27FC236}">
                <a16:creationId xmlns="" xmlns:a16="http://schemas.microsoft.com/office/drawing/2014/main" id="{1E003D03-D782-49E7-A259-CA1D39168A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6148" y="2689005"/>
            <a:ext cx="157851" cy="3143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5">
            <a:extLst>
              <a:ext uri="{FF2B5EF4-FFF2-40B4-BE49-F238E27FC236}">
                <a16:creationId xmlns="" xmlns:a16="http://schemas.microsoft.com/office/drawing/2014/main" id="{1E003D03-D782-49E7-A259-CA1D39168A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76796" y="2161500"/>
            <a:ext cx="237130" cy="73303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5">
            <a:extLst>
              <a:ext uri="{FF2B5EF4-FFF2-40B4-BE49-F238E27FC236}">
                <a16:creationId xmlns="" xmlns:a16="http://schemas.microsoft.com/office/drawing/2014/main" id="{1E003D03-D782-49E7-A259-CA1D39168A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3435" y="2169453"/>
            <a:ext cx="266699" cy="53548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Line 15">
            <a:extLst>
              <a:ext uri="{FF2B5EF4-FFF2-40B4-BE49-F238E27FC236}">
                <a16:creationId xmlns="" xmlns:a16="http://schemas.microsoft.com/office/drawing/2014/main" id="{1E003D03-D782-49E7-A259-CA1D39168A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1371273"/>
            <a:ext cx="157851" cy="3143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89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838200" y="5029200"/>
            <a:ext cx="76962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Source:  U.S. Inventory of GHG Emissions and Sinks : 1990-2006 (US EPA, 2008)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609600" y="228600"/>
          <a:ext cx="7620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2"/>
          <p:cNvSpPr>
            <a:spLocks/>
          </p:cNvSpPr>
          <p:nvPr/>
        </p:nvSpPr>
        <p:spPr bwMode="auto">
          <a:xfrm>
            <a:off x="0" y="6019800"/>
            <a:ext cx="9144000" cy="584200"/>
          </a:xfrm>
          <a:prstGeom prst="rect">
            <a:avLst/>
          </a:prstGeom>
          <a:solidFill>
            <a:schemeClr val="tx1">
              <a:lumMod val="85000"/>
              <a:lumOff val="15000"/>
              <a:alpha val="89999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U.S. Greenhouse Gas Emissions (2006)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838200" y="5029200"/>
            <a:ext cx="76962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Source:  U.S. Inventory of GHG Emissions and Sinks : 1990-2006 (US EPA, 2008)</a:t>
            </a: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6019800"/>
            <a:ext cx="9144000" cy="584200"/>
          </a:xfrm>
          <a:prstGeom prst="rect">
            <a:avLst/>
          </a:prstGeom>
          <a:solidFill>
            <a:schemeClr val="tx1">
              <a:lumMod val="85000"/>
              <a:lumOff val="15000"/>
              <a:alpha val="89999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US Greenhouse Gas Emissions (2006)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)</a:t>
            </a:r>
          </a:p>
        </p:txBody>
      </p:sp>
      <p:graphicFrame>
        <p:nvGraphicFramePr>
          <p:cNvPr id="22" name="Chart 21"/>
          <p:cNvGraphicFramePr/>
          <p:nvPr/>
        </p:nvGraphicFramePr>
        <p:xfrm>
          <a:off x="609600" y="228600"/>
          <a:ext cx="7620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4" name="Picture 4" descr="http://image.made-in-china.com/2f0j00yeFQpwJREGul/Wheeled-Excavator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2971800"/>
            <a:ext cx="2107504" cy="1440171"/>
          </a:xfrm>
          <a:prstGeom prst="rect">
            <a:avLst/>
          </a:prstGeom>
          <a:ln>
            <a:noFill/>
          </a:ln>
          <a:effectLst>
            <a:outerShdw blurRad="254000" dist="76200" dir="1434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6" descr="http://www.thedailygreen.com/cm/thedailygreen/images/Oi/cardboard-box-open-l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29"/>
          <a:stretch>
            <a:fillRect/>
          </a:stretch>
        </p:blipFill>
        <p:spPr bwMode="auto">
          <a:xfrm>
            <a:off x="5029200" y="3213781"/>
            <a:ext cx="1790700" cy="1510619"/>
          </a:xfrm>
          <a:prstGeom prst="rect">
            <a:avLst/>
          </a:prstGeom>
          <a:ln>
            <a:noFill/>
          </a:ln>
          <a:effectLst>
            <a:outerShdw blurRad="254000" dist="76200" dir="1434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8" descr="http://foodtactics.com/wp-content/uploads/2010/11/Ingredients-Healthy-Foo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6960" y="1943557"/>
            <a:ext cx="1829258" cy="1218285"/>
          </a:xfrm>
          <a:prstGeom prst="rect">
            <a:avLst/>
          </a:prstGeom>
          <a:ln>
            <a:noFill/>
          </a:ln>
          <a:effectLst>
            <a:outerShdw blurRad="254000" dist="76200" algn="t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 descr="pet plastic bottle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990600"/>
            <a:ext cx="1323975" cy="1989580"/>
          </a:xfrm>
          <a:prstGeom prst="rect">
            <a:avLst/>
          </a:prstGeom>
          <a:ln>
            <a:noFill/>
          </a:ln>
          <a:effectLst>
            <a:outerShdw blurRad="254000" dist="76200" dir="1434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12" descr="http://edu.glogster.com/media/6/37/30/33/37303387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533400"/>
            <a:ext cx="1813257" cy="1828800"/>
          </a:xfrm>
          <a:prstGeom prst="rect">
            <a:avLst/>
          </a:prstGeom>
          <a:ln>
            <a:noFill/>
          </a:ln>
          <a:effectLst>
            <a:outerShdw blurRad="254000" dist="76200" dir="1434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146" name="Picture 2" descr="Inline image 1">
            <a:extLst>
              <a:ext uri="{FF2B5EF4-FFF2-40B4-BE49-F238E27FC236}">
                <a16:creationId xmlns="" xmlns:a16="http://schemas.microsoft.com/office/drawing/2014/main" id="{9A2164B7-A11E-4658-900F-21DEDB10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459" y="898585"/>
            <a:ext cx="892341" cy="88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62000" y="5204436"/>
            <a:ext cx="79248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Source: </a:t>
            </a:r>
            <a:r>
              <a:rPr lang="en-US" i="1" dirty="0">
                <a:latin typeface="Calibri" pitchFamily="34" charset="0"/>
              </a:rPr>
              <a:t>Opportunities to Reduce Greenhouse Gas Emissions through Materials and Land Management Practices</a:t>
            </a:r>
            <a:r>
              <a:rPr lang="en-US" dirty="0">
                <a:latin typeface="Calibri" pitchFamily="34" charset="0"/>
              </a:rPr>
              <a:t>. U.S. EPA.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61304890"/>
              </p:ext>
            </p:extLst>
          </p:nvPr>
        </p:nvGraphicFramePr>
        <p:xfrm>
          <a:off x="914400" y="-286435"/>
          <a:ext cx="7239000" cy="532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1447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Materials Management</a:t>
            </a:r>
          </a:p>
          <a:p>
            <a:pPr algn="ctr"/>
            <a:r>
              <a:rPr lang="en-US" dirty="0"/>
              <a:t>42%</a:t>
            </a:r>
          </a:p>
        </p:txBody>
      </p:sp>
      <p:sp>
        <p:nvSpPr>
          <p:cNvPr id="12" name="Left Bracket 11"/>
          <p:cNvSpPr/>
          <p:nvPr/>
        </p:nvSpPr>
        <p:spPr>
          <a:xfrm>
            <a:off x="1981200" y="1219200"/>
            <a:ext cx="228600" cy="2438400"/>
          </a:xfrm>
          <a:prstGeom prst="lef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>
            <a:spLocks/>
          </p:cNvSpPr>
          <p:nvPr/>
        </p:nvSpPr>
        <p:spPr bwMode="auto">
          <a:xfrm>
            <a:off x="0" y="6019800"/>
            <a:ext cx="9144000" cy="584200"/>
          </a:xfrm>
          <a:prstGeom prst="rect">
            <a:avLst/>
          </a:prstGeom>
          <a:solidFill>
            <a:schemeClr val="tx1">
              <a:lumMod val="85000"/>
              <a:lumOff val="15000"/>
              <a:alpha val="89999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US Greenhouse Gas Emissions (2006)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62000" y="5181600"/>
            <a:ext cx="79248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Source: </a:t>
            </a:r>
            <a:r>
              <a:rPr lang="en-US" i="1" dirty="0">
                <a:latin typeface="Calibri" pitchFamily="34" charset="0"/>
              </a:rPr>
              <a:t>Opportunities to Reduce Greenhouse Gas Emissions through Materials and Land Management Practices</a:t>
            </a:r>
            <a:r>
              <a:rPr lang="en-US" dirty="0">
                <a:latin typeface="Calibri" pitchFamily="34" charset="0"/>
              </a:rPr>
              <a:t>. U.S. EPA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61660771"/>
              </p:ext>
            </p:extLst>
          </p:nvPr>
        </p:nvGraphicFramePr>
        <p:xfrm>
          <a:off x="1066800" y="-152400"/>
          <a:ext cx="6934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2"/>
          <p:cNvSpPr>
            <a:spLocks/>
          </p:cNvSpPr>
          <p:nvPr/>
        </p:nvSpPr>
        <p:spPr bwMode="auto">
          <a:xfrm>
            <a:off x="0" y="6019800"/>
            <a:ext cx="9144000" cy="584200"/>
          </a:xfrm>
          <a:prstGeom prst="rect">
            <a:avLst/>
          </a:prstGeom>
          <a:solidFill>
            <a:schemeClr val="tx1">
              <a:lumMod val="85000"/>
              <a:lumOff val="15000"/>
              <a:alpha val="89999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Materials: Production Dominates Emissions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</a:t>
            </a:r>
            <a:r>
              <a:rPr lang="en-US" sz="36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3f09c3df709400db2417a7161762d62 xmlns="4ffa91fb-a0ff-4ac5-b2db-65c790d184a4">
      <Terms xmlns="http://schemas.microsoft.com/office/infopath/2007/PartnerControls"/>
    </e3f09c3df709400db2417a7161762d62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2018-03-02T00:24:47+00:00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FCE369AEEA0F4D8A6EB4D0C4B78B00" ma:contentTypeVersion="26" ma:contentTypeDescription="Create a new document." ma:contentTypeScope="" ma:versionID="f793899f911922f0e851a7693ebb37ef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56834186-fbd7-4f22-9f94-f66ce8cf2db8" xmlns:ns6="02e48681-6f73-4f46-9b00-c91c690e71a0" targetNamespace="http://schemas.microsoft.com/office/2006/metadata/properties" ma:root="true" ma:fieldsID="33119f833389a84402f82285a62d4cee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56834186-fbd7-4f22-9f94-f66ce8cf2db8"/>
    <xsd:import namespace="02e48681-6f73-4f46-9b00-c91c690e71a0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2:e3f09c3df709400db2417a7161762d62" minOccurs="0"/>
                <xsd:element ref="ns5:SharedWithUsers" minOccurs="0"/>
                <xsd:element ref="ns5:SharedWithDetails" minOccurs="0"/>
                <xsd:element ref="ns5:SharingHintHash" minOccurs="0"/>
                <xsd:element ref="ns6:MediaServiceMetadata" minOccurs="0"/>
                <xsd:element ref="ns6:MediaServiceFastMetadata" minOccurs="0"/>
                <xsd:element ref="ns6:MediaServiceDateTaken" minOccurs="0"/>
                <xsd:element ref="ns6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description="" ma:hidden="true" ma:list="{55525f62-aa3e-4bd6-9db2-103b08bb426e}" ma:internalName="TaxCatchAllLabel" ma:readOnly="true" ma:showField="CatchAllDataLabel" ma:web="5e7df973-badc-490a-a791-a453902954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description="" ma:hidden="true" ma:list="{55525f62-aa3e-4bd6-9db2-103b08bb426e}" ma:internalName="TaxCatchAll" ma:showField="CatchAllData" ma:web="5e7df973-badc-490a-a791-a453902954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34186-fbd7-4f22-9f94-f66ce8cf2db8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1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48681-6f73-4f46-9b00-c91c690e71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5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7852B9-E16C-4043-A7F7-861BB2F45274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88C9E1F8-BD50-4C9F-9678-19F83EBD68EE}">
  <ds:schemaRefs>
    <ds:schemaRef ds:uri="http://schemas.microsoft.com/office/infopath/2007/PartnerControls"/>
    <ds:schemaRef ds:uri="http://schemas.microsoft.com/office/2006/metadata/properties"/>
    <ds:schemaRef ds:uri="02e48681-6f73-4f46-9b00-c91c690e71a0"/>
    <ds:schemaRef ds:uri="4ffa91fb-a0ff-4ac5-b2db-65c790d184a4"/>
    <ds:schemaRef ds:uri="http://schemas.microsoft.com/sharepoint/v3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56834186-fbd7-4f22-9f94-f66ce8cf2db8"/>
    <ds:schemaRef ds:uri="http://schemas.microsoft.com/sharepoint/v3/fields"/>
    <ds:schemaRef ds:uri="http://schemas.microsoft.com/sharepoint.v3"/>
    <ds:schemaRef ds:uri="http://www.w3.org/XML/1998/namespace"/>
  </ds:schemaRefs>
</ds:datastoreItem>
</file>

<file path=customXml/itemProps11.xml><?xml version="1.0" encoding="utf-8"?>
<ds:datastoreItem xmlns:ds="http://schemas.openxmlformats.org/officeDocument/2006/customXml" ds:itemID="{0171029B-BD1B-4CEA-B136-8F69D562A82C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0644DB5D-B091-4824-A4E6-DE29ADDD9EFA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51A0F611-BCD3-437E-BD61-332F06DEE096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0B63F99C-96DA-40C1-99A2-AE5B6AC54EA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E7FC98A-A31C-4986-9933-87D841239E3F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B8421072-A386-4168-95D7-F598F1D28D2E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2C3A829D-1E2B-459B-96D7-01A06681918C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1F929D90-52EA-4451-84D1-435AC8380FE7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3820A34B-3F6D-4C3D-ADBA-8751A228B6A3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CE1EDCA8-7CDE-45E0-85BF-9F078B106B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56834186-fbd7-4f22-9f94-f66ce8cf2db8"/>
    <ds:schemaRef ds:uri="02e48681-6f73-4f46-9b00-c91c690e71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12595</TotalTime>
  <Words>872</Words>
  <Application>Microsoft Office PowerPoint</Application>
  <PresentationFormat>On-screen Show (4:3)</PresentationFormat>
  <Paragraphs>222</Paragraphs>
  <Slides>35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 Narrow</vt:lpstr>
      <vt:lpstr>Calibri</vt:lpstr>
      <vt:lpstr>Calibri Light</vt:lpstr>
      <vt:lpstr>Lucida Grande</vt:lpstr>
      <vt:lpstr>Times New Roman</vt:lpstr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Food Waste Management Activities</vt:lpstr>
      <vt:lpstr>PowerPoint Presentation</vt:lpstr>
      <vt:lpstr>PowerPoint Presentation</vt:lpstr>
      <vt:lpstr>PowerPoint Presentation</vt:lpstr>
      <vt:lpstr>PowerPoint Presentation</vt:lpstr>
      <vt:lpstr>Climate Friendly Purchasing Toolkit Modules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Spokane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Susie Bisson</dc:creator>
  <cp:lastModifiedBy>Bogar, Janine (ECY)</cp:lastModifiedBy>
  <cp:revision>718</cp:revision>
  <cp:lastPrinted>2017-11-06T23:31:38Z</cp:lastPrinted>
  <dcterms:created xsi:type="dcterms:W3CDTF">2010-12-22T22:24:58Z</dcterms:created>
  <dcterms:modified xsi:type="dcterms:W3CDTF">2018-04-17T22:43:21Z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0x010100F7FCE369AEEA0F4D8A6EB4D0C4B78B00</vt:lpwstr>
  </property>
  <property fmtid="{D5CDD505-2E9C-101B-9397-08002B2CF9AE}" pid="3" name="TaxKeyword">
    <vt:lpwstr/>
  </property>
  <property fmtid="{D5CDD505-2E9C-101B-9397-08002B2CF9AE}" pid="4" name="EPA Subject">
    <vt:lpwstr/>
  </property>
  <property fmtid="{D5CDD505-2E9C-101B-9397-08002B2CF9AE}" pid="5" name="Document Type">
    <vt:lpwstr/>
  </property>
</Properties>
</file>